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ZRfmOX6V4VSeg/lwA2G33z1dG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A9EAFC-228B-4080-8CE8-CD0B8FC76FD6}">
  <a:tblStyle styleId="{10A9EAFC-228B-4080-8CE8-CD0B8FC76FD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2E2D944-B6B6-466F-A0ED-C07DA8FA23F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D27B3C-D0E1-487F-A3B0-DF390C5CB6F5}"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82d54d585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82d54d5859_0_7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2d54d5859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82d54d5859_0_8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2ecb1a70e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2ecb1a70e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934a66d697e8c4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7934a66d697e8c4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934a66d697e8c4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7934a66d697e8c4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934a66d697e8c4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7934a66d697e8c4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934a66d697e8c4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7934a66d697e8c4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934a66d697e8c4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7934a66d697e8c4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934a66d697e8c4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7934a66d697e8c4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2e911dd3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82e911dd34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82ecb1a70e_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82ecb1a70e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2ecb1a70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82ecb1a70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2ecb1a70e_6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2ecb1a70e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2ecb1a70e_6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2ecb1a70e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2ecb1a70e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82ecb1a70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2ecb1a70e_3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2ecb1a70e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82ecb1a70e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82ecb1a70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2ecb1a70e_3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2ecb1a70e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2ecb1a70e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2ecb1a70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2ecb1a70e_3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2ecb1a70e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2d54d58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82d54d585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 name="Google Shape;14;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2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1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 name="Google Shape;20;p1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 name="Google Shape;21;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 name="Google Shape;26;p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 name="Google Shape;2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1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9" name="Google Shape;39;p1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1" name="Google Shape;41;p1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20"/>
          <p:cNvSpPr/>
          <p:nvPr>
            <p:ph idx="2" type="pic"/>
          </p:nvPr>
        </p:nvSpPr>
        <p:spPr>
          <a:xfrm>
            <a:off x="5183188" y="987425"/>
            <a:ext cx="6172200" cy="4873500"/>
          </a:xfrm>
          <a:prstGeom prst="rect">
            <a:avLst/>
          </a:prstGeom>
          <a:noFill/>
          <a:ln>
            <a:noFill/>
          </a:ln>
        </p:spPr>
      </p:sp>
      <p:sp>
        <p:nvSpPr>
          <p:cNvPr id="64" name="Google Shape;64;p2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corporatefinanceinstitute.com/resources/commercial-lending/senior-and-subordinated-debt/" TargetMode="External"/><Relationship Id="rId5" Type="http://schemas.openxmlformats.org/officeDocument/2006/relationships/image" Target="../media/image31.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3.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image" Target="../media/image2.jpg"/><Relationship Id="rId5" Type="http://schemas.openxmlformats.org/officeDocument/2006/relationships/image" Target="../media/image16.png"/><Relationship Id="rId6" Type="http://schemas.openxmlformats.org/officeDocument/2006/relationships/image" Target="../media/image4.png"/><Relationship Id="rId7" Type="http://schemas.openxmlformats.org/officeDocument/2006/relationships/image" Target="../media/image49.png"/><Relationship Id="rId8"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13.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Rocked By Bribe-For-Job Scandal, TCS Fires Six Employees, Bans Staffing  Firms" id="85" name="Google Shape;85;p1"/>
          <p:cNvPicPr preferRelativeResize="0"/>
          <p:nvPr/>
        </p:nvPicPr>
        <p:blipFill rotWithShape="1">
          <a:blip r:embed="rId3">
            <a:alphaModFix/>
          </a:blip>
          <a:srcRect b="0" l="4392" r="7223" t="0"/>
          <a:stretch/>
        </p:blipFill>
        <p:spPr>
          <a:xfrm>
            <a:off x="4110127" y="10"/>
            <a:ext cx="8081873" cy="6858000"/>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86" name="Google Shape;86;p1"/>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9EDF1"/>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 name="Google Shape;87;p1"/>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 name="Google Shape;88;p1"/>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b="1" lang="en-IN" sz="4800"/>
              <a:t>TATA CONSULTANCY SERVICES</a:t>
            </a:r>
            <a:endParaRPr/>
          </a:p>
        </p:txBody>
      </p:sp>
      <p:sp>
        <p:nvSpPr>
          <p:cNvPr id="89" name="Google Shape;89;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
          <p:cNvSpPr/>
          <p:nvPr/>
        </p:nvSpPr>
        <p:spPr>
          <a:xfrm>
            <a:off x="481029" y="4546920"/>
            <a:ext cx="402336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82d54d5859_0_793"/>
          <p:cNvSpPr txBox="1"/>
          <p:nvPr>
            <p:ph idx="1" type="body"/>
          </p:nvPr>
        </p:nvSpPr>
        <p:spPr>
          <a:xfrm>
            <a:off x="191850" y="859450"/>
            <a:ext cx="5679600" cy="5887500"/>
          </a:xfrm>
          <a:prstGeom prst="rect">
            <a:avLst/>
          </a:prstGeom>
          <a:noFill/>
          <a:ln>
            <a:noFill/>
          </a:ln>
        </p:spPr>
        <p:txBody>
          <a:bodyPr anchorCtr="0" anchor="t" bIns="45700" lIns="91425" spcFirstLastPara="1" rIns="91425" wrap="square" tIns="45700">
            <a:normAutofit lnSpcReduction="10000"/>
          </a:bodyPr>
          <a:lstStyle/>
          <a:p>
            <a:pPr indent="-234950" lvl="0" marL="228600" rtl="0" algn="just">
              <a:lnSpc>
                <a:spcPct val="115000"/>
              </a:lnSpc>
              <a:spcBef>
                <a:spcPts val="0"/>
              </a:spcBef>
              <a:spcAft>
                <a:spcPts val="0"/>
              </a:spcAft>
              <a:buClr>
                <a:schemeClr val="dk1"/>
              </a:buClr>
              <a:buSzPts val="2000"/>
              <a:buFont typeface="Avenir"/>
              <a:buChar char="•"/>
            </a:pPr>
            <a:r>
              <a:rPr lang="en-IN" sz="2000">
                <a:latin typeface="Avenir"/>
                <a:ea typeface="Avenir"/>
                <a:cs typeface="Avenir"/>
                <a:sym typeface="Avenir"/>
              </a:rPr>
              <a:t>The net profit ratio of the company decreased from 23.81% in 2022 to 20.54% in 2023 because the % change in Net Sales is more than the %change in Net Profit.</a:t>
            </a:r>
            <a:endParaRPr sz="2000">
              <a:latin typeface="Avenir"/>
              <a:ea typeface="Avenir"/>
              <a:cs typeface="Avenir"/>
              <a:sym typeface="Avenir"/>
            </a:endParaRPr>
          </a:p>
          <a:p>
            <a:pPr indent="-234950" lvl="0" marL="228600" rtl="0" algn="just">
              <a:lnSpc>
                <a:spcPct val="115000"/>
              </a:lnSpc>
              <a:spcBef>
                <a:spcPts val="1000"/>
              </a:spcBef>
              <a:spcAft>
                <a:spcPts val="0"/>
              </a:spcAft>
              <a:buClr>
                <a:schemeClr val="dk1"/>
              </a:buClr>
              <a:buSzPts val="2000"/>
              <a:buFont typeface="Avenir"/>
              <a:buChar char="•"/>
            </a:pPr>
            <a:r>
              <a:rPr lang="en-IN" sz="2000">
                <a:latin typeface="Avenir"/>
                <a:ea typeface="Avenir"/>
                <a:cs typeface="Avenir"/>
                <a:sym typeface="Avenir"/>
              </a:rPr>
              <a:t>The Operating Profit Margin of the company has decreased from 31.31% to 27.51% mainly due to higher increase in Net sales  compared to Operating profit.</a:t>
            </a:r>
            <a:endParaRPr sz="2000">
              <a:latin typeface="Avenir"/>
              <a:ea typeface="Avenir"/>
              <a:cs typeface="Avenir"/>
              <a:sym typeface="Avenir"/>
            </a:endParaRPr>
          </a:p>
          <a:p>
            <a:pPr indent="-234950" lvl="0" marL="228600" rtl="0" algn="just">
              <a:lnSpc>
                <a:spcPct val="115000"/>
              </a:lnSpc>
              <a:spcBef>
                <a:spcPts val="1000"/>
              </a:spcBef>
              <a:spcAft>
                <a:spcPts val="0"/>
              </a:spcAft>
              <a:buClr>
                <a:schemeClr val="dk1"/>
              </a:buClr>
              <a:buSzPts val="2000"/>
              <a:buFont typeface="Avenir"/>
              <a:buChar char="•"/>
            </a:pPr>
            <a:r>
              <a:rPr lang="en-IN" sz="2000">
                <a:latin typeface="Avenir"/>
                <a:ea typeface="Avenir"/>
                <a:cs typeface="Avenir"/>
                <a:sym typeface="Avenir"/>
              </a:rPr>
              <a:t>The EBIT has increased from Rs. 50209cr in 2022 to Rs. 52385cr in 2023, which is a clear indicator that the firms seems to improve its Operational Profit but the decrease in operating profit margin shows that the company is having more operating expenses as compared to the previous year.</a:t>
            </a:r>
            <a:endParaRPr sz="2000">
              <a:latin typeface="Avenir"/>
              <a:ea typeface="Avenir"/>
              <a:cs typeface="Avenir"/>
              <a:sym typeface="Avenir"/>
            </a:endParaRPr>
          </a:p>
          <a:p>
            <a:pPr indent="-50800" lvl="0" marL="228600" rtl="0" algn="l">
              <a:lnSpc>
                <a:spcPct val="115000"/>
              </a:lnSpc>
              <a:spcBef>
                <a:spcPts val="1800"/>
              </a:spcBef>
              <a:spcAft>
                <a:spcPts val="0"/>
              </a:spcAft>
              <a:buClr>
                <a:schemeClr val="dk1"/>
              </a:buClr>
              <a:buSzPts val="2800"/>
              <a:buNone/>
            </a:pPr>
            <a:r>
              <a:t/>
            </a:r>
            <a:endParaRPr/>
          </a:p>
        </p:txBody>
      </p:sp>
      <p:pic>
        <p:nvPicPr>
          <p:cNvPr id="186" name="Google Shape;186;g282d54d5859_0_793"/>
          <p:cNvPicPr preferRelativeResize="0"/>
          <p:nvPr/>
        </p:nvPicPr>
        <p:blipFill>
          <a:blip r:embed="rId3">
            <a:alphaModFix/>
          </a:blip>
          <a:stretch>
            <a:fillRect/>
          </a:stretch>
        </p:blipFill>
        <p:spPr>
          <a:xfrm>
            <a:off x="6009625" y="1285175"/>
            <a:ext cx="6015750" cy="4018425"/>
          </a:xfrm>
          <a:prstGeom prst="rect">
            <a:avLst/>
          </a:prstGeom>
          <a:noFill/>
          <a:ln>
            <a:noFill/>
          </a:ln>
        </p:spPr>
      </p:pic>
      <p:pic>
        <p:nvPicPr>
          <p:cNvPr descr="Rocked By Bribe-For-Job Scandal, TCS Fires Six Employees, Bans Staffing  Firms" id="187" name="Google Shape;187;g282d54d5859_0_793"/>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7"/>
          <p:cNvSpPr/>
          <p:nvPr/>
        </p:nvSpPr>
        <p:spPr>
          <a:xfrm>
            <a:off x="1" y="0"/>
            <a:ext cx="6096000" cy="6858000"/>
          </a:xfrm>
          <a:prstGeom prst="rect">
            <a:avLst/>
          </a:prstGeom>
          <a:solidFill>
            <a:srgbClr val="F2F2F2">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7"/>
          <p:cNvSpPr txBox="1"/>
          <p:nvPr>
            <p:ph type="title"/>
          </p:nvPr>
        </p:nvSpPr>
        <p:spPr>
          <a:xfrm>
            <a:off x="762003" y="5291625"/>
            <a:ext cx="4572000" cy="140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IN" sz="3200"/>
              <a:t>TURNOVER RATIOS (or) ACTIVITY RATIOS</a:t>
            </a:r>
            <a:endParaRPr/>
          </a:p>
        </p:txBody>
      </p:sp>
      <p:pic>
        <p:nvPicPr>
          <p:cNvPr descr="Export" id="194" name="Google Shape;194;p7"/>
          <p:cNvPicPr preferRelativeResize="0"/>
          <p:nvPr/>
        </p:nvPicPr>
        <p:blipFill rotWithShape="1">
          <a:blip r:embed="rId3">
            <a:alphaModFix/>
          </a:blip>
          <a:srcRect b="0" l="0" r="0" t="0"/>
          <a:stretch/>
        </p:blipFill>
        <p:spPr>
          <a:xfrm>
            <a:off x="1355956" y="781878"/>
            <a:ext cx="3523235" cy="3523235"/>
          </a:xfrm>
          <a:prstGeom prst="rect">
            <a:avLst/>
          </a:prstGeom>
          <a:noFill/>
          <a:ln>
            <a:noFill/>
          </a:ln>
        </p:spPr>
      </p:pic>
      <p:cxnSp>
        <p:nvCxnSpPr>
          <p:cNvPr id="195" name="Google Shape;195;p7"/>
          <p:cNvCxnSpPr/>
          <p:nvPr/>
        </p:nvCxnSpPr>
        <p:spPr>
          <a:xfrm>
            <a:off x="873656" y="4920581"/>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196" name="Google Shape;196;p7"/>
          <p:cNvSpPr txBox="1"/>
          <p:nvPr>
            <p:ph idx="1" type="body"/>
          </p:nvPr>
        </p:nvSpPr>
        <p:spPr>
          <a:xfrm>
            <a:off x="6811625" y="585225"/>
            <a:ext cx="4819500" cy="5568900"/>
          </a:xfrm>
          <a:prstGeom prst="rect">
            <a:avLst/>
          </a:prstGeom>
          <a:noFill/>
          <a:ln>
            <a:noFill/>
          </a:ln>
        </p:spPr>
        <p:txBody>
          <a:bodyPr anchorCtr="0" anchor="t" bIns="45700" lIns="91425" spcFirstLastPara="1" rIns="91425" wrap="square" tIns="45700">
            <a:noAutofit/>
          </a:bodyPr>
          <a:lstStyle/>
          <a:p>
            <a:pPr indent="-292100" lvl="0" marL="285750" rtl="0" algn="just">
              <a:lnSpc>
                <a:spcPct val="90000"/>
              </a:lnSpc>
              <a:spcBef>
                <a:spcPts val="0"/>
              </a:spcBef>
              <a:spcAft>
                <a:spcPts val="0"/>
              </a:spcAft>
              <a:buClr>
                <a:schemeClr val="dk1"/>
              </a:buClr>
              <a:buSzPts val="1800"/>
              <a:buFont typeface="Arial"/>
              <a:buChar char="•"/>
            </a:pPr>
            <a:r>
              <a:rPr b="1" lang="en-IN" sz="1800">
                <a:latin typeface="Avenir"/>
                <a:ea typeface="Avenir"/>
                <a:cs typeface="Avenir"/>
                <a:sym typeface="Avenir"/>
              </a:rPr>
              <a:t>Trade Receivable Turnover </a:t>
            </a:r>
            <a:r>
              <a:rPr lang="en-IN" sz="1800">
                <a:latin typeface="Avenir"/>
                <a:ea typeface="Avenir"/>
                <a:cs typeface="Avenir"/>
                <a:sym typeface="Avenir"/>
              </a:rPr>
              <a:t>Ratio indicates the efficiency in the collection of amounts due from Trade Receivables. It measures the efficiency of trade receivables which is how efficient a firm is in converting its trade receivables into cash.</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rial"/>
              <a:buChar char="•"/>
            </a:pPr>
            <a:r>
              <a:rPr b="1" lang="en-IN" sz="1800">
                <a:latin typeface="Avenir"/>
                <a:ea typeface="Avenir"/>
                <a:cs typeface="Avenir"/>
                <a:sym typeface="Avenir"/>
              </a:rPr>
              <a:t>Trade Payable Turnover Ratio </a:t>
            </a:r>
            <a:r>
              <a:rPr lang="en-IN" sz="1800">
                <a:latin typeface="Avenir"/>
                <a:ea typeface="Avenir"/>
                <a:cs typeface="Avenir"/>
                <a:sym typeface="Avenir"/>
              </a:rPr>
              <a:t>indicates the efficiency with which creditors are managed and paid.</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rial"/>
              <a:buChar char="•"/>
            </a:pPr>
            <a:r>
              <a:rPr b="1" lang="en-IN" sz="1800">
                <a:latin typeface="Avenir"/>
                <a:ea typeface="Avenir"/>
                <a:cs typeface="Avenir"/>
                <a:sym typeface="Avenir"/>
              </a:rPr>
              <a:t>Inventory Turnover Ratio </a:t>
            </a:r>
            <a:r>
              <a:rPr lang="en-IN" sz="1800">
                <a:latin typeface="Avenir"/>
                <a:ea typeface="Avenir"/>
                <a:cs typeface="Avenir"/>
                <a:sym typeface="Avenir"/>
              </a:rPr>
              <a:t>measures how fast the stock is moving and generating sales.</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rial"/>
              <a:buChar char="•"/>
            </a:pPr>
            <a:r>
              <a:rPr b="1" lang="en-IN" sz="1800">
                <a:latin typeface="Avenir"/>
                <a:ea typeface="Avenir"/>
                <a:cs typeface="Avenir"/>
                <a:sym typeface="Avenir"/>
              </a:rPr>
              <a:t>Asset Turnover Ratio </a:t>
            </a:r>
            <a:r>
              <a:rPr lang="en-IN" sz="1800">
                <a:latin typeface="Avenir"/>
                <a:ea typeface="Avenir"/>
                <a:cs typeface="Avenir"/>
                <a:sym typeface="Avenir"/>
              </a:rPr>
              <a:t>measures how efficient the firm is in generating sales from fixed assets.</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rial"/>
              <a:buChar char="•"/>
            </a:pPr>
            <a:r>
              <a:rPr b="1" i="0" lang="en-IN" sz="1800">
                <a:latin typeface="Avenir"/>
                <a:ea typeface="Avenir"/>
                <a:cs typeface="Avenir"/>
                <a:sym typeface="Avenir"/>
              </a:rPr>
              <a:t>Working capital turnover ratio </a:t>
            </a:r>
            <a:r>
              <a:rPr i="0" lang="en-IN" sz="1800">
                <a:latin typeface="Avenir"/>
                <a:ea typeface="Avenir"/>
                <a:cs typeface="Avenir"/>
                <a:sym typeface="Avenir"/>
              </a:rPr>
              <a:t>is useful in assessing a company's liquidity and operational efficiency. A working capital ratio below one suggests that a company may be unable to pay its short-term debts.</a:t>
            </a:r>
            <a:endParaRPr sz="1800">
              <a:latin typeface="Avenir"/>
              <a:ea typeface="Avenir"/>
              <a:cs typeface="Avenir"/>
              <a:sym typeface="Avenir"/>
            </a:endParaRPr>
          </a:p>
        </p:txBody>
      </p:sp>
      <p:pic>
        <p:nvPicPr>
          <p:cNvPr id="197" name="Google Shape;197;p7"/>
          <p:cNvPicPr preferRelativeResize="0"/>
          <p:nvPr/>
        </p:nvPicPr>
        <p:blipFill rotWithShape="1">
          <a:blip r:embed="rId4">
            <a:alphaModFix/>
          </a:blip>
          <a:srcRect b="16910" l="18772" r="39629" t="15984"/>
          <a:stretch/>
        </p:blipFill>
        <p:spPr>
          <a:xfrm>
            <a:off x="0" y="0"/>
            <a:ext cx="6096000" cy="4602274"/>
          </a:xfrm>
          <a:prstGeom prst="rect">
            <a:avLst/>
          </a:prstGeom>
          <a:noFill/>
          <a:ln>
            <a:noFill/>
          </a:ln>
        </p:spPr>
      </p:pic>
      <p:pic>
        <p:nvPicPr>
          <p:cNvPr descr="Rocked By Bribe-For-Job Scandal, TCS Fires Six Employees, Bans Staffing  Firms" id="198" name="Google Shape;198;p7"/>
          <p:cNvPicPr preferRelativeResize="0"/>
          <p:nvPr/>
        </p:nvPicPr>
        <p:blipFill rotWithShape="1">
          <a:blip r:embed="rId5">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aphicFrame>
        <p:nvGraphicFramePr>
          <p:cNvPr id="203" name="Google Shape;203;g282d54d5859_0_805"/>
          <p:cNvGraphicFramePr/>
          <p:nvPr/>
        </p:nvGraphicFramePr>
        <p:xfrm>
          <a:off x="121218" y="431831"/>
          <a:ext cx="3000000" cy="3000000"/>
        </p:xfrm>
        <a:graphic>
          <a:graphicData uri="http://schemas.openxmlformats.org/drawingml/2006/table">
            <a:tbl>
              <a:tblPr>
                <a:noFill/>
                <a:tableStyleId>{10A9EAFC-228B-4080-8CE8-CD0B8FC76FD6}</a:tableStyleId>
              </a:tblPr>
              <a:tblGrid>
                <a:gridCol w="2565275"/>
                <a:gridCol w="1131000"/>
                <a:gridCol w="1131000"/>
                <a:gridCol w="1131000"/>
              </a:tblGrid>
              <a:tr h="548650">
                <a:tc>
                  <a:txBody>
                    <a:bodyPr/>
                    <a:lstStyle/>
                    <a:p>
                      <a:pPr indent="0" lvl="0" marL="0" marR="0" rtl="0" algn="l">
                        <a:spcBef>
                          <a:spcPts val="0"/>
                        </a:spcBef>
                        <a:spcAft>
                          <a:spcPts val="0"/>
                        </a:spcAft>
                        <a:buNone/>
                      </a:pPr>
                      <a:r>
                        <a:rPr b="1" i="0" lang="en-IN" sz="1800" u="none" cap="none" strike="noStrike">
                          <a:solidFill>
                            <a:srgbClr val="000000"/>
                          </a:solidFill>
                          <a:latin typeface="Calibri"/>
                          <a:ea typeface="Calibri"/>
                          <a:cs typeface="Calibri"/>
                          <a:sym typeface="Calibri"/>
                        </a:rPr>
                        <a:t>TURNOVER RATIOS</a:t>
                      </a:r>
                      <a:endParaRPr sz="1800"/>
                    </a:p>
                  </a:txBody>
                  <a:tcPr marT="9525" marB="0" marR="9525" marL="9525" anchor="b"/>
                </a:tc>
                <a:tc>
                  <a:txBody>
                    <a:bodyPr/>
                    <a:lstStyle/>
                    <a:p>
                      <a:pPr indent="0" lvl="0" marL="0" marR="0" rtl="0" algn="r">
                        <a:spcBef>
                          <a:spcPts val="0"/>
                        </a:spcBef>
                        <a:spcAft>
                          <a:spcPts val="0"/>
                        </a:spcAft>
                        <a:buNone/>
                      </a:pPr>
                      <a:r>
                        <a:rPr b="1" lang="en-IN" sz="1800" u="none" cap="none" strike="noStrike"/>
                        <a:t>2023</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800" u="none" cap="none" strike="noStrike"/>
                        <a:t>2022</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800"/>
                        <a:t>% change</a:t>
                      </a:r>
                      <a:endParaRPr b="1" sz="1800" u="none" cap="none" strike="noStrike"/>
                    </a:p>
                  </a:txBody>
                  <a:tcPr marT="9525" marB="0" marR="9525" marL="9525" anchor="b"/>
                </a:tc>
              </a:tr>
              <a:tr h="548650">
                <a:tc>
                  <a:txBody>
                    <a:bodyPr/>
                    <a:lstStyle/>
                    <a:p>
                      <a:pPr indent="0" lvl="0" marL="0" marR="0" rtl="0" algn="l">
                        <a:spcBef>
                          <a:spcPts val="0"/>
                        </a:spcBef>
                        <a:spcAft>
                          <a:spcPts val="0"/>
                        </a:spcAft>
                        <a:buNone/>
                      </a:pPr>
                      <a:r>
                        <a:rPr lang="en-IN" sz="1800" u="none" cap="none" strike="noStrike"/>
                        <a:t>Receivables T/O Ratio </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4.80</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4.77</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0.006</a:t>
                      </a:r>
                      <a:endParaRPr sz="1800" u="none" cap="none" strike="noStrike"/>
                    </a:p>
                  </a:txBody>
                  <a:tcPr marT="9525" marB="0" marR="9525" marL="9525" anchor="b"/>
                </a:tc>
              </a:tr>
              <a:tr h="548650">
                <a:tc>
                  <a:txBody>
                    <a:bodyPr/>
                    <a:lstStyle/>
                    <a:p>
                      <a:pPr indent="0" lvl="0" marL="0" marR="0" rtl="0" algn="l">
                        <a:spcBef>
                          <a:spcPts val="0"/>
                        </a:spcBef>
                        <a:spcAft>
                          <a:spcPts val="0"/>
                        </a:spcAft>
                        <a:buNone/>
                      </a:pPr>
                      <a:r>
                        <a:rPr lang="en-IN" sz="1800" u="none" cap="none" strike="noStrike"/>
                        <a:t>Payables T/O Ratio</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0.12</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0.11</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0.09</a:t>
                      </a:r>
                      <a:endParaRPr sz="1800" u="none" cap="none" strike="noStrike"/>
                    </a:p>
                  </a:txBody>
                  <a:tcPr marT="9525" marB="0" marR="9525" marL="9525" anchor="b"/>
                </a:tc>
              </a:tr>
              <a:tr h="548650">
                <a:tc>
                  <a:txBody>
                    <a:bodyPr/>
                    <a:lstStyle/>
                    <a:p>
                      <a:pPr indent="0" lvl="0" marL="0" marR="0" rtl="0" algn="l">
                        <a:spcBef>
                          <a:spcPts val="0"/>
                        </a:spcBef>
                        <a:spcAft>
                          <a:spcPts val="0"/>
                        </a:spcAft>
                        <a:buNone/>
                      </a:pPr>
                      <a:r>
                        <a:rPr lang="en-IN" sz="1800" u="none" cap="none" strike="noStrike"/>
                        <a:t>Working Capital T/O Ratio</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3.47</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2.89</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0.2</a:t>
                      </a:r>
                      <a:endParaRPr sz="1800" u="none" cap="none" strike="noStrike"/>
                    </a:p>
                  </a:txBody>
                  <a:tcPr marT="9525" marB="0" marR="9525" marL="9525" anchor="b"/>
                </a:tc>
              </a:tr>
              <a:tr h="548650">
                <a:tc>
                  <a:txBody>
                    <a:bodyPr/>
                    <a:lstStyle/>
                    <a:p>
                      <a:pPr indent="0" lvl="0" marL="0" marR="0" rtl="0" algn="l">
                        <a:spcBef>
                          <a:spcPts val="0"/>
                        </a:spcBef>
                        <a:spcAft>
                          <a:spcPts val="0"/>
                        </a:spcAft>
                        <a:buNone/>
                      </a:pPr>
                      <a:r>
                        <a:rPr lang="en-IN" sz="1800" u="none" cap="none" strike="noStrike"/>
                        <a:t>Asset T/O Ratio</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1.58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u="none" cap="none" strike="noStrike"/>
                        <a:t>1.39</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0.137</a:t>
                      </a:r>
                      <a:endParaRPr sz="1800" u="none" cap="none" strike="noStrike"/>
                    </a:p>
                  </a:txBody>
                  <a:tcPr marT="9525" marB="0" marR="9525" marL="9525" anchor="b"/>
                </a:tc>
              </a:tr>
              <a:tr h="548650">
                <a:tc>
                  <a:txBody>
                    <a:bodyPr/>
                    <a:lstStyle/>
                    <a:p>
                      <a:pPr indent="0" lvl="0" marL="0" marR="0" rtl="0" algn="l">
                        <a:spcBef>
                          <a:spcPts val="0"/>
                        </a:spcBef>
                        <a:spcAft>
                          <a:spcPts val="0"/>
                        </a:spcAft>
                        <a:buNone/>
                      </a:pPr>
                      <a:r>
                        <a:rPr lang="en-IN" sz="1800"/>
                        <a:t>Inventory T/O Ratio</a:t>
                      </a:r>
                      <a:endParaRPr sz="1800" u="none" cap="none" strike="noStrike"/>
                    </a:p>
                  </a:txBody>
                  <a:tcPr marT="9525" marB="0" marR="9525" marL="9525" anchor="b"/>
                </a:tc>
                <a:tc>
                  <a:txBody>
                    <a:bodyPr/>
                    <a:lstStyle/>
                    <a:p>
                      <a:pPr indent="0" lvl="0" marL="0" marR="0" rtl="0" algn="r">
                        <a:spcBef>
                          <a:spcPts val="0"/>
                        </a:spcBef>
                        <a:spcAft>
                          <a:spcPts val="0"/>
                        </a:spcAft>
                        <a:buNone/>
                      </a:pPr>
                      <a:r>
                        <a:rPr lang="en-IN" sz="1800"/>
                        <a:t>0</a:t>
                      </a:r>
                      <a:endParaRPr sz="1800" u="none" cap="none" strike="noStrike"/>
                    </a:p>
                  </a:txBody>
                  <a:tcPr marT="9525" marB="0" marR="9525" marL="9525" anchor="b"/>
                </a:tc>
                <a:tc>
                  <a:txBody>
                    <a:bodyPr/>
                    <a:lstStyle/>
                    <a:p>
                      <a:pPr indent="0" lvl="0" marL="0" marR="0" rtl="0" algn="r">
                        <a:spcBef>
                          <a:spcPts val="0"/>
                        </a:spcBef>
                        <a:spcAft>
                          <a:spcPts val="0"/>
                        </a:spcAft>
                        <a:buNone/>
                      </a:pPr>
                      <a:r>
                        <a:rPr lang="en-IN" sz="1800"/>
                        <a:t>0</a:t>
                      </a:r>
                      <a:endParaRPr sz="1800" u="none" cap="none" strike="noStrike"/>
                    </a:p>
                  </a:txBody>
                  <a:tcPr marT="9525" marB="0" marR="9525" marL="9525" anchor="b"/>
                </a:tc>
                <a:tc>
                  <a:txBody>
                    <a:bodyPr/>
                    <a:lstStyle/>
                    <a:p>
                      <a:pPr indent="0" lvl="0" marL="0" marR="0" rtl="0" algn="r">
                        <a:spcBef>
                          <a:spcPts val="0"/>
                        </a:spcBef>
                        <a:spcAft>
                          <a:spcPts val="0"/>
                        </a:spcAft>
                        <a:buNone/>
                      </a:pPr>
                      <a:r>
                        <a:rPr lang="en-IN" sz="1800"/>
                        <a:t>0</a:t>
                      </a:r>
                      <a:endParaRPr sz="1800"/>
                    </a:p>
                  </a:txBody>
                  <a:tcPr marT="9525" marB="0" marR="9525" marL="9525" anchor="b"/>
                </a:tc>
              </a:tr>
              <a:tr h="548650">
                <a:tc>
                  <a:txBody>
                    <a:bodyPr/>
                    <a:lstStyle/>
                    <a:p>
                      <a:pPr indent="0" lvl="0" marL="0" marR="0" rtl="0" algn="l">
                        <a:spcBef>
                          <a:spcPts val="0"/>
                        </a:spcBef>
                        <a:spcAft>
                          <a:spcPts val="0"/>
                        </a:spcAft>
                        <a:buNone/>
                      </a:pPr>
                      <a:r>
                        <a:rPr lang="en-IN" sz="1800"/>
                        <a:t>Current Asset T/O Ratio</a:t>
                      </a:r>
                      <a:endParaRPr sz="1800"/>
                    </a:p>
                  </a:txBody>
                  <a:tcPr marT="9525" marB="0" marR="9525" marL="9525" anchor="b"/>
                </a:tc>
                <a:tc>
                  <a:txBody>
                    <a:bodyPr/>
                    <a:lstStyle/>
                    <a:p>
                      <a:pPr indent="0" lvl="0" marL="0" marR="0" rtl="0" algn="r">
                        <a:spcBef>
                          <a:spcPts val="0"/>
                        </a:spcBef>
                        <a:spcAft>
                          <a:spcPts val="0"/>
                        </a:spcAft>
                        <a:buNone/>
                      </a:pPr>
                      <a:r>
                        <a:rPr lang="en-IN" sz="1800"/>
                        <a:t>2.05</a:t>
                      </a:r>
                      <a:endParaRPr sz="1800"/>
                    </a:p>
                  </a:txBody>
                  <a:tcPr marT="9525" marB="0" marR="9525" marL="9525" anchor="b"/>
                </a:tc>
                <a:tc>
                  <a:txBody>
                    <a:bodyPr/>
                    <a:lstStyle/>
                    <a:p>
                      <a:pPr indent="0" lvl="0" marL="0" marR="0" rtl="0" algn="r">
                        <a:spcBef>
                          <a:spcPts val="0"/>
                        </a:spcBef>
                        <a:spcAft>
                          <a:spcPts val="0"/>
                        </a:spcAft>
                        <a:buNone/>
                      </a:pPr>
                      <a:r>
                        <a:rPr lang="en-IN" sz="1800"/>
                        <a:t>1.70</a:t>
                      </a:r>
                      <a:endParaRPr sz="1800"/>
                    </a:p>
                  </a:txBody>
                  <a:tcPr marT="9525" marB="0" marR="9525" marL="9525" anchor="b"/>
                </a:tc>
                <a:tc>
                  <a:txBody>
                    <a:bodyPr/>
                    <a:lstStyle/>
                    <a:p>
                      <a:pPr indent="0" lvl="0" marL="0" marR="0" rtl="0" algn="r">
                        <a:spcBef>
                          <a:spcPts val="0"/>
                        </a:spcBef>
                        <a:spcAft>
                          <a:spcPts val="0"/>
                        </a:spcAft>
                        <a:buNone/>
                      </a:pPr>
                      <a:r>
                        <a:rPr lang="en-IN" sz="1800"/>
                        <a:t>20.59</a:t>
                      </a:r>
                      <a:endParaRPr sz="1800"/>
                    </a:p>
                  </a:txBody>
                  <a:tcPr marT="9525" marB="0" marR="9525" marL="9525" anchor="b"/>
                </a:tc>
              </a:tr>
            </a:tbl>
          </a:graphicData>
        </a:graphic>
      </p:graphicFrame>
      <p:pic>
        <p:nvPicPr>
          <p:cNvPr id="204" name="Google Shape;204;g282d54d5859_0_805"/>
          <p:cNvPicPr preferRelativeResize="0"/>
          <p:nvPr/>
        </p:nvPicPr>
        <p:blipFill>
          <a:blip r:embed="rId3">
            <a:alphaModFix/>
          </a:blip>
          <a:stretch>
            <a:fillRect/>
          </a:stretch>
        </p:blipFill>
        <p:spPr>
          <a:xfrm>
            <a:off x="6252113" y="2060450"/>
            <a:ext cx="5680649" cy="3840625"/>
          </a:xfrm>
          <a:prstGeom prst="rect">
            <a:avLst/>
          </a:prstGeom>
          <a:noFill/>
          <a:ln>
            <a:noFill/>
          </a:ln>
        </p:spPr>
      </p:pic>
      <p:pic>
        <p:nvPicPr>
          <p:cNvPr descr="Rocked By Bribe-For-Job Scandal, TCS Fires Six Employees, Bans Staffing  Firms" id="205" name="Google Shape;205;g282d54d5859_0_805"/>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82ecb1a70e_3_20"/>
          <p:cNvPicPr preferRelativeResize="0"/>
          <p:nvPr/>
        </p:nvPicPr>
        <p:blipFill>
          <a:blip r:embed="rId3">
            <a:alphaModFix/>
          </a:blip>
          <a:stretch>
            <a:fillRect/>
          </a:stretch>
        </p:blipFill>
        <p:spPr>
          <a:xfrm>
            <a:off x="4715581" y="3721550"/>
            <a:ext cx="3218025" cy="2250376"/>
          </a:xfrm>
          <a:prstGeom prst="rect">
            <a:avLst/>
          </a:prstGeom>
          <a:noFill/>
          <a:ln cap="flat" cmpd="sng" w="9525">
            <a:solidFill>
              <a:schemeClr val="dk1"/>
            </a:solidFill>
            <a:prstDash val="solid"/>
            <a:round/>
            <a:headEnd len="sm" w="sm" type="none"/>
            <a:tailEnd len="sm" w="sm" type="none"/>
          </a:ln>
        </p:spPr>
      </p:pic>
      <p:pic>
        <p:nvPicPr>
          <p:cNvPr id="211" name="Google Shape;211;g282ecb1a70e_3_20"/>
          <p:cNvPicPr preferRelativeResize="0"/>
          <p:nvPr/>
        </p:nvPicPr>
        <p:blipFill>
          <a:blip r:embed="rId4">
            <a:alphaModFix/>
          </a:blip>
          <a:stretch>
            <a:fillRect/>
          </a:stretch>
        </p:blipFill>
        <p:spPr>
          <a:xfrm>
            <a:off x="8628850" y="606200"/>
            <a:ext cx="3218025" cy="2250350"/>
          </a:xfrm>
          <a:prstGeom prst="rect">
            <a:avLst/>
          </a:prstGeom>
          <a:noFill/>
          <a:ln cap="flat" cmpd="sng" w="9525">
            <a:solidFill>
              <a:schemeClr val="dk1"/>
            </a:solidFill>
            <a:prstDash val="solid"/>
            <a:round/>
            <a:headEnd len="sm" w="sm" type="none"/>
            <a:tailEnd len="sm" w="sm" type="none"/>
          </a:ln>
        </p:spPr>
      </p:pic>
      <p:pic>
        <p:nvPicPr>
          <p:cNvPr id="212" name="Google Shape;212;g282ecb1a70e_3_20"/>
          <p:cNvPicPr preferRelativeResize="0"/>
          <p:nvPr/>
        </p:nvPicPr>
        <p:blipFill>
          <a:blip r:embed="rId5">
            <a:alphaModFix/>
          </a:blip>
          <a:stretch>
            <a:fillRect/>
          </a:stretch>
        </p:blipFill>
        <p:spPr>
          <a:xfrm>
            <a:off x="4634050" y="606200"/>
            <a:ext cx="3299550" cy="2192850"/>
          </a:xfrm>
          <a:prstGeom prst="rect">
            <a:avLst/>
          </a:prstGeom>
          <a:noFill/>
          <a:ln cap="flat" cmpd="sng" w="9525">
            <a:solidFill>
              <a:srgbClr val="000000"/>
            </a:solidFill>
            <a:prstDash val="solid"/>
            <a:round/>
            <a:headEnd len="sm" w="sm" type="none"/>
            <a:tailEnd len="sm" w="sm" type="none"/>
          </a:ln>
        </p:spPr>
      </p:pic>
      <p:pic>
        <p:nvPicPr>
          <p:cNvPr id="213" name="Google Shape;213;g282ecb1a70e_3_20"/>
          <p:cNvPicPr preferRelativeResize="0"/>
          <p:nvPr/>
        </p:nvPicPr>
        <p:blipFill>
          <a:blip r:embed="rId6">
            <a:alphaModFix/>
          </a:blip>
          <a:stretch>
            <a:fillRect/>
          </a:stretch>
        </p:blipFill>
        <p:spPr>
          <a:xfrm>
            <a:off x="760625" y="606200"/>
            <a:ext cx="3135804" cy="2192850"/>
          </a:xfrm>
          <a:prstGeom prst="rect">
            <a:avLst/>
          </a:prstGeom>
          <a:noFill/>
          <a:ln cap="flat" cmpd="sng" w="9525">
            <a:solidFill>
              <a:schemeClr val="dk1"/>
            </a:solidFill>
            <a:prstDash val="solid"/>
            <a:round/>
            <a:headEnd len="sm" w="sm" type="none"/>
            <a:tailEnd len="sm" w="sm" type="none"/>
          </a:ln>
        </p:spPr>
      </p:pic>
      <p:pic>
        <p:nvPicPr>
          <p:cNvPr id="214" name="Google Shape;214;g282ecb1a70e_3_20"/>
          <p:cNvPicPr preferRelativeResize="0"/>
          <p:nvPr/>
        </p:nvPicPr>
        <p:blipFill>
          <a:blip r:embed="rId7">
            <a:alphaModFix/>
          </a:blip>
          <a:stretch>
            <a:fillRect/>
          </a:stretch>
        </p:blipFill>
        <p:spPr>
          <a:xfrm>
            <a:off x="760631" y="3721550"/>
            <a:ext cx="3218025" cy="2250350"/>
          </a:xfrm>
          <a:prstGeom prst="rect">
            <a:avLst/>
          </a:prstGeom>
          <a:noFill/>
          <a:ln cap="flat" cmpd="sng" w="9525">
            <a:solidFill>
              <a:schemeClr val="dk1"/>
            </a:solidFill>
            <a:prstDash val="solid"/>
            <a:round/>
            <a:headEnd len="sm" w="sm" type="none"/>
            <a:tailEnd len="sm" w="sm" type="none"/>
          </a:ln>
        </p:spPr>
      </p:pic>
      <p:pic>
        <p:nvPicPr>
          <p:cNvPr id="215" name="Google Shape;215;g282ecb1a70e_3_20"/>
          <p:cNvPicPr preferRelativeResize="0"/>
          <p:nvPr/>
        </p:nvPicPr>
        <p:blipFill rotWithShape="1">
          <a:blip r:embed="rId8">
            <a:alphaModFix/>
          </a:blip>
          <a:srcRect b="0" l="6224" r="28390" t="0"/>
          <a:stretch/>
        </p:blipFill>
        <p:spPr>
          <a:xfrm>
            <a:off x="8670525" y="3750291"/>
            <a:ext cx="3299550" cy="2192846"/>
          </a:xfrm>
          <a:prstGeom prst="rect">
            <a:avLst/>
          </a:prstGeom>
          <a:noFill/>
          <a:ln cap="flat" cmpd="sng" w="9525">
            <a:solidFill>
              <a:schemeClr val="dk1"/>
            </a:solidFill>
            <a:prstDash val="solid"/>
            <a:round/>
            <a:headEnd len="sm" w="sm" type="none"/>
            <a:tailEnd len="sm" w="sm" type="none"/>
          </a:ln>
        </p:spPr>
      </p:pic>
      <p:pic>
        <p:nvPicPr>
          <p:cNvPr descr="Rocked By Bribe-For-Job Scandal, TCS Fires Six Employees, Bans Staffing  Firms" id="216" name="Google Shape;216;g282ecb1a70e_3_20"/>
          <p:cNvPicPr preferRelativeResize="0"/>
          <p:nvPr/>
        </p:nvPicPr>
        <p:blipFill rotWithShape="1">
          <a:blip r:embed="rId9">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8"/>
          <p:cNvSpPr txBox="1"/>
          <p:nvPr>
            <p:ph idx="1" type="body"/>
          </p:nvPr>
        </p:nvSpPr>
        <p:spPr>
          <a:xfrm>
            <a:off x="130600" y="683750"/>
            <a:ext cx="11788500" cy="6442800"/>
          </a:xfrm>
          <a:prstGeom prst="rect">
            <a:avLst/>
          </a:prstGeom>
          <a:noFill/>
          <a:ln>
            <a:noFill/>
          </a:ln>
        </p:spPr>
        <p:txBody>
          <a:bodyPr anchorCtr="0" anchor="t" bIns="45700" lIns="91425" spcFirstLastPara="1" rIns="91425" wrap="square" tIns="45700">
            <a:normAutofit fontScale="25000"/>
          </a:bodyPr>
          <a:lstStyle/>
          <a:p>
            <a:pPr indent="-228600" lvl="0" marL="228600" rtl="0" algn="just">
              <a:lnSpc>
                <a:spcPct val="115000"/>
              </a:lnSpc>
              <a:spcBef>
                <a:spcPts val="0"/>
              </a:spcBef>
              <a:spcAft>
                <a:spcPts val="0"/>
              </a:spcAft>
              <a:buClr>
                <a:schemeClr val="dk1"/>
              </a:buClr>
              <a:buSzPct val="100000"/>
              <a:buFont typeface="Avenir"/>
              <a:buChar char="•"/>
            </a:pPr>
            <a:r>
              <a:rPr lang="en-IN" sz="7200">
                <a:latin typeface="Avenir"/>
                <a:ea typeface="Avenir"/>
                <a:cs typeface="Avenir"/>
                <a:sym typeface="Avenir"/>
              </a:rPr>
              <a:t>As per the above information, the Receivables T/O Ratio has remained the same around 4.8, representing that the company is taking the same time to convert its trade receivables into cash compared to last year. </a:t>
            </a:r>
            <a:endParaRPr sz="72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ct val="100000"/>
              <a:buFont typeface="Avenir"/>
              <a:buChar char="•"/>
            </a:pPr>
            <a:r>
              <a:rPr lang="en-IN" sz="7200">
                <a:latin typeface="Avenir"/>
                <a:ea typeface="Avenir"/>
                <a:cs typeface="Avenir"/>
                <a:sym typeface="Avenir"/>
              </a:rPr>
              <a:t>The Payables T/O Ratio has also remained similar to what it was last year, ranging around 0.15 showing that the company is equally efficient in paying cash to the creditors with respect to last year and that the company is maintaining </a:t>
            </a:r>
            <a:r>
              <a:rPr lang="en-IN" sz="7200">
                <a:latin typeface="Avenir"/>
                <a:ea typeface="Avenir"/>
                <a:cs typeface="Avenir"/>
                <a:sym typeface="Avenir"/>
              </a:rPr>
              <a:t>its</a:t>
            </a:r>
            <a:r>
              <a:rPr lang="en-IN" sz="7200">
                <a:latin typeface="Avenir"/>
                <a:ea typeface="Avenir"/>
                <a:cs typeface="Avenir"/>
                <a:sym typeface="Avenir"/>
              </a:rPr>
              <a:t> cash position at the same level.</a:t>
            </a:r>
            <a:endParaRPr sz="72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ct val="100000"/>
              <a:buFont typeface="Avenir"/>
              <a:buChar char="•"/>
            </a:pPr>
            <a:r>
              <a:rPr lang="en-IN" sz="7200">
                <a:latin typeface="Avenir"/>
                <a:ea typeface="Avenir"/>
                <a:cs typeface="Avenir"/>
                <a:sym typeface="Avenir"/>
              </a:rPr>
              <a:t>The Working Capital T/O Ratio has increased from 2.8 to 3.4 indicating </a:t>
            </a:r>
            <a:r>
              <a:rPr i="0" lang="en-IN" sz="7200">
                <a:solidFill>
                  <a:srgbClr val="E8EAED"/>
                </a:solidFill>
                <a:latin typeface="Avenir"/>
                <a:ea typeface="Avenir"/>
                <a:cs typeface="Avenir"/>
                <a:sym typeface="Avenir"/>
              </a:rPr>
              <a:t> </a:t>
            </a:r>
            <a:r>
              <a:rPr i="0" lang="en-IN" sz="7200">
                <a:latin typeface="Avenir"/>
                <a:ea typeface="Avenir"/>
                <a:cs typeface="Avenir"/>
                <a:sym typeface="Avenir"/>
              </a:rPr>
              <a:t>that a company is able to generate a larger amount of sales compared to the past year and also demonstrates a healthier financial position and a better capacity to repay short-term liabilities with short-term assets.</a:t>
            </a:r>
            <a:endParaRPr sz="72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ct val="100000"/>
              <a:buFont typeface="Avenir"/>
              <a:buChar char="•"/>
            </a:pPr>
            <a:r>
              <a:rPr lang="en-IN" sz="7200">
                <a:latin typeface="Avenir"/>
                <a:ea typeface="Avenir"/>
                <a:cs typeface="Avenir"/>
                <a:sym typeface="Avenir"/>
              </a:rPr>
              <a:t>The Asset T/O Ratio has slightly increased from 1.3 to 1.5 which indicates that the firm has increased its sales in 2023 by keeping the assets constant for both the years.</a:t>
            </a:r>
            <a:endParaRPr sz="72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ct val="100000"/>
              <a:buFont typeface="Avenir"/>
              <a:buChar char="•"/>
            </a:pPr>
            <a:r>
              <a:rPr i="0" lang="en-IN" sz="7200">
                <a:latin typeface="Avenir"/>
                <a:ea typeface="Avenir"/>
                <a:cs typeface="Avenir"/>
                <a:sym typeface="Avenir"/>
              </a:rPr>
              <a:t>IT firms have an Inventory ratio of 0 since they do not offer tangible things. They instead sell services including software development, IT consulting, and managed IT services. Because these services are offered online, no inventory is required.</a:t>
            </a:r>
            <a:endParaRPr i="0" sz="72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ct val="100000"/>
              <a:buFont typeface="Avenir"/>
              <a:buChar char="•"/>
            </a:pPr>
            <a:r>
              <a:rPr lang="en-IN" sz="7200">
                <a:latin typeface="Avenir"/>
                <a:ea typeface="Avenir"/>
                <a:cs typeface="Avenir"/>
                <a:sym typeface="Avenir"/>
              </a:rPr>
              <a:t>The</a:t>
            </a:r>
            <a:r>
              <a:rPr lang="en-IN" sz="7200">
                <a:latin typeface="Avenir"/>
                <a:ea typeface="Avenir"/>
                <a:cs typeface="Avenir"/>
                <a:sym typeface="Avenir"/>
              </a:rPr>
              <a:t> Current Asset T/O ratio has shown an </a:t>
            </a:r>
            <a:r>
              <a:rPr lang="en-IN" sz="7200">
                <a:latin typeface="Avenir"/>
                <a:ea typeface="Avenir"/>
                <a:cs typeface="Avenir"/>
                <a:sym typeface="Avenir"/>
              </a:rPr>
              <a:t>increase</a:t>
            </a:r>
            <a:r>
              <a:rPr lang="en-IN" sz="7200">
                <a:latin typeface="Avenir"/>
                <a:ea typeface="Avenir"/>
                <a:cs typeface="Avenir"/>
                <a:sym typeface="Avenir"/>
              </a:rPr>
              <a:t> of 20.59% from 1.70 to 2.05.</a:t>
            </a:r>
            <a:br>
              <a:rPr i="0" lang="en-IN" sz="7200">
                <a:solidFill>
                  <a:srgbClr val="BDC1C6"/>
                </a:solidFill>
                <a:latin typeface="Avenir"/>
                <a:ea typeface="Avenir"/>
                <a:cs typeface="Avenir"/>
                <a:sym typeface="Avenir"/>
              </a:rPr>
            </a:br>
            <a:endParaRPr i="0" sz="7200">
              <a:solidFill>
                <a:srgbClr val="BDC1C6"/>
              </a:solidFill>
              <a:latin typeface="Avenir"/>
              <a:ea typeface="Avenir"/>
              <a:cs typeface="Avenir"/>
              <a:sym typeface="Avenir"/>
            </a:endParaRPr>
          </a:p>
          <a:p>
            <a:pPr indent="0" lvl="0" marL="0" rtl="0" algn="l">
              <a:lnSpc>
                <a:spcPct val="90000"/>
              </a:lnSpc>
              <a:spcBef>
                <a:spcPts val="1000"/>
              </a:spcBef>
              <a:spcAft>
                <a:spcPts val="0"/>
              </a:spcAft>
              <a:buClr>
                <a:schemeClr val="dk1"/>
              </a:buClr>
              <a:buSzPct val="100000"/>
              <a:buNone/>
            </a:pPr>
            <a:r>
              <a:t/>
            </a:r>
            <a:endParaRPr sz="1400">
              <a:latin typeface="Avenir"/>
              <a:ea typeface="Avenir"/>
              <a:cs typeface="Avenir"/>
              <a:sym typeface="Avenir"/>
            </a:endParaRPr>
          </a:p>
          <a:p>
            <a:pPr indent="0" lvl="0" marL="0" rtl="0" algn="l">
              <a:lnSpc>
                <a:spcPct val="90000"/>
              </a:lnSpc>
              <a:spcBef>
                <a:spcPts val="1000"/>
              </a:spcBef>
              <a:spcAft>
                <a:spcPts val="0"/>
              </a:spcAft>
              <a:buClr>
                <a:schemeClr val="dk1"/>
              </a:buClr>
              <a:buSzPct val="100000"/>
              <a:buNone/>
            </a:pPr>
            <a:r>
              <a:t/>
            </a:r>
            <a:endParaRPr sz="1400">
              <a:latin typeface="Avenir"/>
              <a:ea typeface="Avenir"/>
              <a:cs typeface="Avenir"/>
              <a:sym typeface="Avenir"/>
            </a:endParaRPr>
          </a:p>
          <a:p>
            <a:pPr indent="-139700" lvl="0" marL="228600" rtl="0" algn="l">
              <a:lnSpc>
                <a:spcPct val="90000"/>
              </a:lnSpc>
              <a:spcBef>
                <a:spcPts val="1000"/>
              </a:spcBef>
              <a:spcAft>
                <a:spcPts val="0"/>
              </a:spcAft>
              <a:buClr>
                <a:schemeClr val="dk1"/>
              </a:buClr>
              <a:buSzPct val="100000"/>
              <a:buNone/>
            </a:pPr>
            <a:r>
              <a:t/>
            </a:r>
            <a:endParaRPr sz="1400">
              <a:latin typeface="Avenir"/>
              <a:ea typeface="Avenir"/>
              <a:cs typeface="Avenir"/>
              <a:sym typeface="Avenir"/>
            </a:endParaRPr>
          </a:p>
        </p:txBody>
      </p:sp>
      <p:pic>
        <p:nvPicPr>
          <p:cNvPr descr="Rocked By Bribe-For-Job Scandal, TCS Fires Six Employees, Bans Staffing  Firms" id="222" name="Google Shape;222;p8"/>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aphicFrame>
        <p:nvGraphicFramePr>
          <p:cNvPr id="227" name="Google Shape;227;g7934a66d697e8c42_2"/>
          <p:cNvGraphicFramePr/>
          <p:nvPr/>
        </p:nvGraphicFramePr>
        <p:xfrm>
          <a:off x="875268" y="337893"/>
          <a:ext cx="3000000" cy="3000000"/>
        </p:xfrm>
        <a:graphic>
          <a:graphicData uri="http://schemas.openxmlformats.org/drawingml/2006/table">
            <a:tbl>
              <a:tblPr>
                <a:noFill/>
                <a:tableStyleId>{10A9EAFC-228B-4080-8CE8-CD0B8FC76FD6}</a:tableStyleId>
              </a:tblPr>
              <a:tblGrid>
                <a:gridCol w="2961925"/>
                <a:gridCol w="1305875"/>
                <a:gridCol w="1305875"/>
              </a:tblGrid>
              <a:tr h="728950">
                <a:tc>
                  <a:txBody>
                    <a:bodyPr/>
                    <a:lstStyle/>
                    <a:p>
                      <a:pPr indent="0" lvl="0" marL="0" marR="0" rtl="0" algn="l">
                        <a:spcBef>
                          <a:spcPts val="0"/>
                        </a:spcBef>
                        <a:spcAft>
                          <a:spcPts val="0"/>
                        </a:spcAft>
                        <a:buNone/>
                      </a:pPr>
                      <a:r>
                        <a:rPr b="1" lang="en-IN" sz="1800">
                          <a:solidFill>
                            <a:srgbClr val="000000"/>
                          </a:solidFill>
                        </a:rPr>
                        <a:t>PERIOD</a:t>
                      </a:r>
                      <a:endParaRPr sz="1800"/>
                    </a:p>
                  </a:txBody>
                  <a:tcPr marT="9525" marB="0" marR="9525" marL="9525" anchor="b"/>
                </a:tc>
                <a:tc>
                  <a:txBody>
                    <a:bodyPr/>
                    <a:lstStyle/>
                    <a:p>
                      <a:pPr indent="0" lvl="0" marL="0" marR="0" rtl="0" algn="r">
                        <a:spcBef>
                          <a:spcPts val="0"/>
                        </a:spcBef>
                        <a:spcAft>
                          <a:spcPts val="0"/>
                        </a:spcAft>
                        <a:buNone/>
                      </a:pPr>
                      <a:r>
                        <a:rPr b="1" lang="en-IN" sz="1800" u="none" cap="none" strike="noStrike"/>
                        <a:t>2023</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800" u="none" cap="none" strike="noStrike"/>
                        <a:t>2022</a:t>
                      </a:r>
                      <a:endParaRPr b="1" i="0" sz="1800" u="none" cap="none" strike="noStrike">
                        <a:solidFill>
                          <a:srgbClr val="000000"/>
                        </a:solidFill>
                        <a:latin typeface="Calibri"/>
                        <a:ea typeface="Calibri"/>
                        <a:cs typeface="Calibri"/>
                        <a:sym typeface="Calibri"/>
                      </a:endParaRPr>
                    </a:p>
                  </a:txBody>
                  <a:tcPr marT="9525" marB="0" marR="9525" marL="9525" anchor="b"/>
                </a:tc>
              </a:tr>
              <a:tr h="728950">
                <a:tc>
                  <a:txBody>
                    <a:bodyPr/>
                    <a:lstStyle/>
                    <a:p>
                      <a:pPr indent="0" lvl="0" marL="0" marR="0" rtl="0" algn="l">
                        <a:spcBef>
                          <a:spcPts val="0"/>
                        </a:spcBef>
                        <a:spcAft>
                          <a:spcPts val="0"/>
                        </a:spcAft>
                        <a:buNone/>
                      </a:pPr>
                      <a:r>
                        <a:rPr lang="en-IN" sz="1800"/>
                        <a:t>Inventory holding period</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a:t>
                      </a:r>
                      <a:endParaRPr b="0" i="0" sz="1800" u="none" cap="none" strike="noStrike">
                        <a:solidFill>
                          <a:srgbClr val="000000"/>
                        </a:solidFill>
                        <a:latin typeface="Calibri"/>
                        <a:ea typeface="Calibri"/>
                        <a:cs typeface="Calibri"/>
                        <a:sym typeface="Calibri"/>
                      </a:endParaRPr>
                    </a:p>
                  </a:txBody>
                  <a:tcPr marT="9525" marB="0" marR="9525" marL="9525" anchor="b"/>
                </a:tc>
              </a:tr>
              <a:tr h="728950">
                <a:tc>
                  <a:txBody>
                    <a:bodyPr/>
                    <a:lstStyle/>
                    <a:p>
                      <a:pPr indent="0" lvl="0" marL="0" marR="0" rtl="0" algn="l">
                        <a:spcBef>
                          <a:spcPts val="0"/>
                        </a:spcBef>
                        <a:spcAft>
                          <a:spcPts val="0"/>
                        </a:spcAft>
                        <a:buNone/>
                      </a:pPr>
                      <a:r>
                        <a:rPr lang="en-IN" sz="1800"/>
                        <a:t>Collection period (Days)</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solidFill>
                            <a:srgbClr val="000000"/>
                          </a:solidFill>
                        </a:rPr>
                        <a:t>76</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77</a:t>
                      </a:r>
                      <a:endParaRPr b="0" i="0" sz="1800" u="none" cap="none" strike="noStrike">
                        <a:solidFill>
                          <a:srgbClr val="000000"/>
                        </a:solidFill>
                        <a:latin typeface="Calibri"/>
                        <a:ea typeface="Calibri"/>
                        <a:cs typeface="Calibri"/>
                        <a:sym typeface="Calibri"/>
                      </a:endParaRPr>
                    </a:p>
                  </a:txBody>
                  <a:tcPr marT="9525" marB="0" marR="9525" marL="9525" anchor="b"/>
                </a:tc>
              </a:tr>
              <a:tr h="728950">
                <a:tc>
                  <a:txBody>
                    <a:bodyPr/>
                    <a:lstStyle/>
                    <a:p>
                      <a:pPr indent="0" lvl="0" marL="0" marR="0" rtl="0" algn="l">
                        <a:spcBef>
                          <a:spcPts val="0"/>
                        </a:spcBef>
                        <a:spcAft>
                          <a:spcPts val="0"/>
                        </a:spcAft>
                        <a:buNone/>
                      </a:pPr>
                      <a:r>
                        <a:rPr lang="en-IN" sz="1800"/>
                        <a:t>Payment period (Days)</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3074</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3260</a:t>
                      </a:r>
                      <a:endParaRPr b="0" i="0" sz="1800" u="none" cap="none" strike="noStrike">
                        <a:solidFill>
                          <a:srgbClr val="000000"/>
                        </a:solidFill>
                        <a:latin typeface="Calibri"/>
                        <a:ea typeface="Calibri"/>
                        <a:cs typeface="Calibri"/>
                        <a:sym typeface="Calibri"/>
                      </a:endParaRPr>
                    </a:p>
                  </a:txBody>
                  <a:tcPr marT="9525" marB="0" marR="9525" marL="9525" anchor="b"/>
                </a:tc>
              </a:tr>
            </a:tbl>
          </a:graphicData>
        </a:graphic>
      </p:graphicFrame>
      <p:pic>
        <p:nvPicPr>
          <p:cNvPr id="228" name="Google Shape;228;g7934a66d697e8c42_2"/>
          <p:cNvPicPr preferRelativeResize="0"/>
          <p:nvPr/>
        </p:nvPicPr>
        <p:blipFill rotWithShape="1">
          <a:blip r:embed="rId3">
            <a:alphaModFix/>
          </a:blip>
          <a:srcRect b="6949" l="0" r="13005" t="-6950"/>
          <a:stretch/>
        </p:blipFill>
        <p:spPr>
          <a:xfrm>
            <a:off x="7713770" y="4576582"/>
            <a:ext cx="3940828" cy="2102618"/>
          </a:xfrm>
          <a:prstGeom prst="rect">
            <a:avLst/>
          </a:prstGeom>
          <a:noFill/>
          <a:ln cap="flat" cmpd="sng" w="9525">
            <a:solidFill>
              <a:schemeClr val="dk1"/>
            </a:solidFill>
            <a:prstDash val="solid"/>
            <a:round/>
            <a:headEnd len="sm" w="sm" type="none"/>
            <a:tailEnd len="sm" w="sm" type="none"/>
          </a:ln>
        </p:spPr>
      </p:pic>
      <p:pic>
        <p:nvPicPr>
          <p:cNvPr id="229" name="Google Shape;229;g7934a66d697e8c42_2"/>
          <p:cNvPicPr preferRelativeResize="0"/>
          <p:nvPr/>
        </p:nvPicPr>
        <p:blipFill>
          <a:blip r:embed="rId4">
            <a:alphaModFix/>
          </a:blip>
          <a:stretch>
            <a:fillRect/>
          </a:stretch>
        </p:blipFill>
        <p:spPr>
          <a:xfrm>
            <a:off x="7680276" y="570025"/>
            <a:ext cx="4007820" cy="1954724"/>
          </a:xfrm>
          <a:prstGeom prst="rect">
            <a:avLst/>
          </a:prstGeom>
          <a:noFill/>
          <a:ln>
            <a:noFill/>
          </a:ln>
        </p:spPr>
      </p:pic>
      <p:pic>
        <p:nvPicPr>
          <p:cNvPr id="230" name="Google Shape;230;g7934a66d697e8c42_2"/>
          <p:cNvPicPr preferRelativeResize="0"/>
          <p:nvPr/>
        </p:nvPicPr>
        <p:blipFill>
          <a:blip r:embed="rId5">
            <a:alphaModFix/>
          </a:blip>
          <a:stretch>
            <a:fillRect/>
          </a:stretch>
        </p:blipFill>
        <p:spPr>
          <a:xfrm>
            <a:off x="7680277" y="2524754"/>
            <a:ext cx="4007824" cy="1954724"/>
          </a:xfrm>
          <a:prstGeom prst="rect">
            <a:avLst/>
          </a:prstGeom>
          <a:noFill/>
          <a:ln>
            <a:noFill/>
          </a:ln>
        </p:spPr>
      </p:pic>
      <p:sp>
        <p:nvSpPr>
          <p:cNvPr id="231" name="Google Shape;231;g7934a66d697e8c42_2"/>
          <p:cNvSpPr txBox="1"/>
          <p:nvPr>
            <p:ph idx="1" type="body"/>
          </p:nvPr>
        </p:nvSpPr>
        <p:spPr>
          <a:xfrm>
            <a:off x="220500" y="3527350"/>
            <a:ext cx="6883200" cy="2915700"/>
          </a:xfrm>
          <a:prstGeom prst="rect">
            <a:avLst/>
          </a:prstGeom>
        </p:spPr>
        <p:txBody>
          <a:bodyPr anchorCtr="0" anchor="t" bIns="45700" lIns="91425" spcFirstLastPara="1" rIns="91425" wrap="square" tIns="45700">
            <a:normAutofit lnSpcReduction="10000"/>
          </a:bodyPr>
          <a:lstStyle/>
          <a:p>
            <a:pPr indent="-349250" lvl="0" marL="457200" rtl="0" algn="just">
              <a:lnSpc>
                <a:spcPct val="100000"/>
              </a:lnSpc>
              <a:spcBef>
                <a:spcPts val="1000"/>
              </a:spcBef>
              <a:spcAft>
                <a:spcPts val="0"/>
              </a:spcAft>
              <a:buSzPts val="1900"/>
              <a:buFont typeface="Avenir"/>
              <a:buChar char="•"/>
            </a:pPr>
            <a:r>
              <a:rPr lang="en-IN" sz="1900">
                <a:latin typeface="Avenir"/>
                <a:ea typeface="Avenir"/>
                <a:cs typeface="Avenir"/>
                <a:sym typeface="Avenir"/>
              </a:rPr>
              <a:t>The Average Collection Period of the company has slightly reduced from 77 days to 76 days indicating a faster payment collection and slightly better liquidity.</a:t>
            </a:r>
            <a:endParaRPr sz="1900">
              <a:latin typeface="Avenir"/>
              <a:ea typeface="Avenir"/>
              <a:cs typeface="Avenir"/>
              <a:sym typeface="Avenir"/>
            </a:endParaRPr>
          </a:p>
          <a:p>
            <a:pPr indent="0" lvl="0" marL="457200" rtl="0" algn="just">
              <a:lnSpc>
                <a:spcPct val="100000"/>
              </a:lnSpc>
              <a:spcBef>
                <a:spcPts val="1000"/>
              </a:spcBef>
              <a:spcAft>
                <a:spcPts val="0"/>
              </a:spcAft>
              <a:buNone/>
            </a:pPr>
            <a:r>
              <a:t/>
            </a:r>
            <a:endParaRPr sz="1900">
              <a:latin typeface="Avenir"/>
              <a:ea typeface="Avenir"/>
              <a:cs typeface="Avenir"/>
              <a:sym typeface="Avenir"/>
            </a:endParaRPr>
          </a:p>
          <a:p>
            <a:pPr indent="-349250" lvl="0" marL="457200" rtl="0" algn="just">
              <a:lnSpc>
                <a:spcPct val="100000"/>
              </a:lnSpc>
              <a:spcBef>
                <a:spcPts val="1000"/>
              </a:spcBef>
              <a:spcAft>
                <a:spcPts val="0"/>
              </a:spcAft>
              <a:buSzPts val="1900"/>
              <a:buFont typeface="Avenir"/>
              <a:buChar char="•"/>
            </a:pPr>
            <a:r>
              <a:rPr lang="en-IN" sz="1900">
                <a:latin typeface="Avenir"/>
                <a:ea typeface="Avenir"/>
                <a:cs typeface="Avenir"/>
                <a:sym typeface="Avenir"/>
              </a:rPr>
              <a:t>The Average Payment Period of the company has decreased from 3260 days to 3074 days indicating faster payments made which indicate better relationship with the suppliers of the company but might affect the company’s overall liquidity.</a:t>
            </a:r>
            <a:endParaRPr sz="2900"/>
          </a:p>
        </p:txBody>
      </p:sp>
      <p:pic>
        <p:nvPicPr>
          <p:cNvPr descr="Rocked By Bribe-For-Job Scandal, TCS Fires Six Employees, Bans Staffing  Firms" id="232" name="Google Shape;232;g7934a66d697e8c42_2"/>
          <p:cNvPicPr preferRelativeResize="0"/>
          <p:nvPr/>
        </p:nvPicPr>
        <p:blipFill rotWithShape="1">
          <a:blip r:embed="rId6">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g7934a66d697e8c42_14"/>
          <p:cNvSpPr/>
          <p:nvPr/>
        </p:nvSpPr>
        <p:spPr>
          <a:xfrm>
            <a:off x="1" y="0"/>
            <a:ext cx="6096000" cy="6858000"/>
          </a:xfrm>
          <a:prstGeom prst="rect">
            <a:avLst/>
          </a:prstGeom>
          <a:solidFill>
            <a:srgbClr val="F2F2F2">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g7934a66d697e8c42_14"/>
          <p:cNvSpPr txBox="1"/>
          <p:nvPr>
            <p:ph type="title"/>
          </p:nvPr>
        </p:nvSpPr>
        <p:spPr>
          <a:xfrm>
            <a:off x="762003" y="5360075"/>
            <a:ext cx="4572000" cy="140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IN" sz="3200"/>
              <a:t>SOLVENCY</a:t>
            </a:r>
            <a:r>
              <a:rPr lang="en-IN" sz="3200"/>
              <a:t> RATIOS</a:t>
            </a:r>
            <a:endParaRPr/>
          </a:p>
        </p:txBody>
      </p:sp>
      <p:pic>
        <p:nvPicPr>
          <p:cNvPr descr="Export" id="239" name="Google Shape;239;g7934a66d697e8c42_14"/>
          <p:cNvPicPr preferRelativeResize="0"/>
          <p:nvPr/>
        </p:nvPicPr>
        <p:blipFill rotWithShape="1">
          <a:blip r:embed="rId3">
            <a:alphaModFix/>
          </a:blip>
          <a:srcRect b="0" l="0" r="0" t="0"/>
          <a:stretch/>
        </p:blipFill>
        <p:spPr>
          <a:xfrm>
            <a:off x="1355956" y="781878"/>
            <a:ext cx="3523235" cy="3523235"/>
          </a:xfrm>
          <a:prstGeom prst="rect">
            <a:avLst/>
          </a:prstGeom>
          <a:noFill/>
          <a:ln>
            <a:noFill/>
          </a:ln>
        </p:spPr>
      </p:pic>
      <p:cxnSp>
        <p:nvCxnSpPr>
          <p:cNvPr id="240" name="Google Shape;240;g7934a66d697e8c42_14"/>
          <p:cNvCxnSpPr/>
          <p:nvPr/>
        </p:nvCxnSpPr>
        <p:spPr>
          <a:xfrm>
            <a:off x="873656" y="5014531"/>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241" name="Google Shape;241;g7934a66d697e8c42_14"/>
          <p:cNvSpPr txBox="1"/>
          <p:nvPr>
            <p:ph idx="1" type="body"/>
          </p:nvPr>
        </p:nvSpPr>
        <p:spPr>
          <a:xfrm>
            <a:off x="6811625" y="1999325"/>
            <a:ext cx="4542300" cy="3523200"/>
          </a:xfrm>
          <a:prstGeom prst="rect">
            <a:avLst/>
          </a:prstGeom>
          <a:noFill/>
          <a:ln>
            <a:noFill/>
          </a:ln>
        </p:spPr>
        <p:txBody>
          <a:bodyPr anchorCtr="0" anchor="t" bIns="45700" lIns="91425" spcFirstLastPara="1" rIns="91425" wrap="square" tIns="45700">
            <a:normAutofit/>
          </a:bodyPr>
          <a:lstStyle/>
          <a:p>
            <a:pPr indent="-292100" lvl="0" marL="285750" rtl="0" algn="just">
              <a:lnSpc>
                <a:spcPct val="90000"/>
              </a:lnSpc>
              <a:spcBef>
                <a:spcPts val="0"/>
              </a:spcBef>
              <a:spcAft>
                <a:spcPts val="0"/>
              </a:spcAft>
              <a:buSzPts val="1800"/>
              <a:buFont typeface="Avenir"/>
              <a:buChar char="•"/>
            </a:pPr>
            <a:r>
              <a:rPr b="1" lang="en-IN" sz="1800">
                <a:latin typeface="Avenir"/>
                <a:ea typeface="Avenir"/>
                <a:cs typeface="Avenir"/>
                <a:sym typeface="Avenir"/>
              </a:rPr>
              <a:t>Debt equity ratio </a:t>
            </a:r>
            <a:r>
              <a:rPr lang="en-IN" sz="1800">
                <a:latin typeface="Avenir"/>
                <a:ea typeface="Avenir"/>
                <a:cs typeface="Avenir"/>
                <a:sym typeface="Avenir"/>
              </a:rPr>
              <a:t>shows how much a debt a company has compared to its assets. A higher D/E ratio means the company may have a harder time covering its liabilities</a:t>
            </a:r>
            <a:endParaRPr sz="1800">
              <a:latin typeface="Avenir"/>
              <a:ea typeface="Avenir"/>
              <a:cs typeface="Avenir"/>
              <a:sym typeface="Avenir"/>
            </a:endParaRPr>
          </a:p>
          <a:p>
            <a:pPr indent="0" lvl="0" marL="228600" rtl="0" algn="just">
              <a:lnSpc>
                <a:spcPct val="90000"/>
              </a:lnSpc>
              <a:spcBef>
                <a:spcPts val="0"/>
              </a:spcBef>
              <a:spcAft>
                <a:spcPts val="0"/>
              </a:spcAft>
              <a:buNone/>
            </a:pPr>
            <a:r>
              <a:t/>
            </a:r>
            <a:endParaRPr sz="1800">
              <a:latin typeface="Avenir"/>
              <a:ea typeface="Avenir"/>
              <a:cs typeface="Avenir"/>
              <a:sym typeface="Avenir"/>
            </a:endParaRPr>
          </a:p>
          <a:p>
            <a:pPr indent="-228600" lvl="0" marL="228600" rtl="0" algn="just">
              <a:spcBef>
                <a:spcPts val="1000"/>
              </a:spcBef>
              <a:spcAft>
                <a:spcPts val="0"/>
              </a:spcAft>
              <a:buSzPts val="1800"/>
              <a:buFont typeface="Avenir"/>
              <a:buChar char="•"/>
            </a:pPr>
            <a:r>
              <a:rPr b="1" lang="en-IN" sz="1800">
                <a:latin typeface="Avenir"/>
                <a:ea typeface="Avenir"/>
                <a:cs typeface="Avenir"/>
                <a:sym typeface="Avenir"/>
              </a:rPr>
              <a:t>Interest coverage ratio</a:t>
            </a:r>
            <a:r>
              <a:rPr b="1" lang="en-IN" sz="1800">
                <a:highlight>
                  <a:srgbClr val="FFFFFF"/>
                </a:highlight>
                <a:latin typeface="Avenir"/>
                <a:ea typeface="Avenir"/>
                <a:cs typeface="Avenir"/>
                <a:sym typeface="Avenir"/>
              </a:rPr>
              <a:t> </a:t>
            </a:r>
            <a:r>
              <a:rPr lang="en-IN" sz="1800">
                <a:highlight>
                  <a:srgbClr val="FFFFFF"/>
                </a:highlight>
                <a:latin typeface="Avenir"/>
                <a:ea typeface="Avenir"/>
                <a:cs typeface="Avenir"/>
                <a:sym typeface="Avenir"/>
              </a:rPr>
              <a:t>indicates how well a company can pay the interest on its </a:t>
            </a:r>
            <a:r>
              <a:rPr lang="en-IN" sz="1800">
                <a:highlight>
                  <a:srgbClr val="FFFFFF"/>
                </a:highlight>
                <a:uFill>
                  <a:noFill/>
                </a:uFill>
                <a:latin typeface="Avenir"/>
                <a:ea typeface="Avenir"/>
                <a:cs typeface="Avenir"/>
                <a:sym typeface="Avenir"/>
                <a:hlinkClick r:id="rId4"/>
              </a:rPr>
              <a:t>outstanding debts</a:t>
            </a:r>
            <a:endParaRPr sz="1800">
              <a:highlight>
                <a:srgbClr val="FFFFFF"/>
              </a:highlight>
              <a:latin typeface="Avenir"/>
              <a:ea typeface="Avenir"/>
              <a:cs typeface="Avenir"/>
              <a:sym typeface="Avenir"/>
            </a:endParaRPr>
          </a:p>
          <a:p>
            <a:pPr indent="0" lvl="0" marL="228600" rtl="0" algn="just">
              <a:lnSpc>
                <a:spcPct val="90000"/>
              </a:lnSpc>
              <a:spcBef>
                <a:spcPts val="1000"/>
              </a:spcBef>
              <a:spcAft>
                <a:spcPts val="0"/>
              </a:spcAft>
              <a:buNone/>
            </a:pPr>
            <a:r>
              <a:t/>
            </a:r>
            <a:endParaRPr sz="1700">
              <a:latin typeface="Avenir"/>
              <a:ea typeface="Avenir"/>
              <a:cs typeface="Avenir"/>
              <a:sym typeface="Avenir"/>
            </a:endParaRPr>
          </a:p>
        </p:txBody>
      </p:sp>
      <p:pic>
        <p:nvPicPr>
          <p:cNvPr id="242" name="Google Shape;242;g7934a66d697e8c42_14"/>
          <p:cNvPicPr preferRelativeResize="0"/>
          <p:nvPr/>
        </p:nvPicPr>
        <p:blipFill>
          <a:blip r:embed="rId5">
            <a:alphaModFix/>
          </a:blip>
          <a:stretch>
            <a:fillRect/>
          </a:stretch>
        </p:blipFill>
        <p:spPr>
          <a:xfrm>
            <a:off x="0" y="0"/>
            <a:ext cx="6095999" cy="4668975"/>
          </a:xfrm>
          <a:prstGeom prst="rect">
            <a:avLst/>
          </a:prstGeom>
          <a:noFill/>
          <a:ln>
            <a:noFill/>
          </a:ln>
        </p:spPr>
      </p:pic>
      <p:pic>
        <p:nvPicPr>
          <p:cNvPr descr="Rocked By Bribe-For-Job Scandal, TCS Fires Six Employees, Bans Staffing  Firms" id="243" name="Google Shape;243;g7934a66d697e8c42_14"/>
          <p:cNvPicPr preferRelativeResize="0"/>
          <p:nvPr/>
        </p:nvPicPr>
        <p:blipFill rotWithShape="1">
          <a:blip r:embed="rId6">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aphicFrame>
        <p:nvGraphicFramePr>
          <p:cNvPr id="248" name="Google Shape;248;g7934a66d697e8c42_25"/>
          <p:cNvGraphicFramePr/>
          <p:nvPr/>
        </p:nvGraphicFramePr>
        <p:xfrm>
          <a:off x="3216993" y="543993"/>
          <a:ext cx="3000000" cy="3000000"/>
        </p:xfrm>
        <a:graphic>
          <a:graphicData uri="http://schemas.openxmlformats.org/drawingml/2006/table">
            <a:tbl>
              <a:tblPr>
                <a:noFill/>
                <a:tableStyleId>{10A9EAFC-228B-4080-8CE8-CD0B8FC76FD6}</a:tableStyleId>
              </a:tblPr>
              <a:tblGrid>
                <a:gridCol w="2478700"/>
                <a:gridCol w="1097200"/>
                <a:gridCol w="1097200"/>
                <a:gridCol w="1097200"/>
              </a:tblGrid>
              <a:tr h="692075">
                <a:tc>
                  <a:txBody>
                    <a:bodyPr/>
                    <a:lstStyle/>
                    <a:p>
                      <a:pPr indent="0" lvl="0" marL="0" rtl="0" algn="l">
                        <a:spcBef>
                          <a:spcPts val="0"/>
                        </a:spcBef>
                        <a:spcAft>
                          <a:spcPts val="0"/>
                        </a:spcAft>
                        <a:buClr>
                          <a:schemeClr val="dk1"/>
                        </a:buClr>
                        <a:buFont typeface="Arial"/>
                        <a:buNone/>
                      </a:pPr>
                      <a:r>
                        <a:rPr b="1" lang="en-IN" sz="1800"/>
                        <a:t>SOLVENCY</a:t>
                      </a:r>
                      <a:r>
                        <a:rPr b="1" lang="en-IN" sz="1800"/>
                        <a:t> RATIOS</a:t>
                      </a:r>
                      <a:endParaRPr sz="1800"/>
                    </a:p>
                  </a:txBody>
                  <a:tcPr marT="9525" marB="0" marR="9525" marL="9525" anchor="b"/>
                </a:tc>
                <a:tc>
                  <a:txBody>
                    <a:bodyPr/>
                    <a:lstStyle/>
                    <a:p>
                      <a:pPr indent="0" lvl="0" marL="0" marR="0" rtl="0" algn="r">
                        <a:spcBef>
                          <a:spcPts val="0"/>
                        </a:spcBef>
                        <a:spcAft>
                          <a:spcPts val="0"/>
                        </a:spcAft>
                        <a:buNone/>
                      </a:pPr>
                      <a:r>
                        <a:rPr b="1" lang="en-IN" sz="1800" u="none" cap="none" strike="noStrike"/>
                        <a:t>2023</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800" u="none" cap="none" strike="noStrike"/>
                        <a:t>2022</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800"/>
                        <a:t>% change</a:t>
                      </a:r>
                      <a:endParaRPr b="1" sz="1800" u="none" cap="none" strike="noStrike"/>
                    </a:p>
                  </a:txBody>
                  <a:tcPr marT="9525" marB="0" marR="9525" marL="9525" anchor="b"/>
                </a:tc>
              </a:tr>
              <a:tr h="692075">
                <a:tc>
                  <a:txBody>
                    <a:bodyPr/>
                    <a:lstStyle/>
                    <a:p>
                      <a:pPr indent="0" lvl="0" marL="0" marR="0" rtl="0" algn="l">
                        <a:spcBef>
                          <a:spcPts val="0"/>
                        </a:spcBef>
                        <a:spcAft>
                          <a:spcPts val="0"/>
                        </a:spcAft>
                        <a:buNone/>
                      </a:pPr>
                      <a:r>
                        <a:rPr lang="en-IN" sz="1800"/>
                        <a:t>Debt equity ratio</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0.08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0.08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a:t>
                      </a:r>
                      <a:endParaRPr sz="1800"/>
                    </a:p>
                  </a:txBody>
                  <a:tcPr marT="9525" marB="0" marR="9525" marL="9525" anchor="b"/>
                </a:tc>
              </a:tr>
              <a:tr h="692075">
                <a:tc>
                  <a:txBody>
                    <a:bodyPr/>
                    <a:lstStyle/>
                    <a:p>
                      <a:pPr indent="0" lvl="0" marL="0" marR="0" rtl="0" algn="l">
                        <a:spcBef>
                          <a:spcPts val="0"/>
                        </a:spcBef>
                        <a:spcAft>
                          <a:spcPts val="0"/>
                        </a:spcAft>
                        <a:buNone/>
                      </a:pPr>
                      <a:r>
                        <a:rPr lang="en-IN" sz="1800"/>
                        <a:t>Interest coverage ratio</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solidFill>
                            <a:srgbClr val="000000"/>
                          </a:solidFill>
                        </a:rPr>
                        <a:t>75.37</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103.3</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800"/>
                        <a:t>-0.27</a:t>
                      </a:r>
                      <a:endParaRPr sz="1800"/>
                    </a:p>
                  </a:txBody>
                  <a:tcPr marT="9525" marB="0" marR="9525" marL="9525" anchor="b"/>
                </a:tc>
              </a:tr>
            </a:tbl>
          </a:graphicData>
        </a:graphic>
      </p:graphicFrame>
      <p:pic>
        <p:nvPicPr>
          <p:cNvPr id="249" name="Google Shape;249;g7934a66d697e8c42_25"/>
          <p:cNvPicPr preferRelativeResize="0"/>
          <p:nvPr/>
        </p:nvPicPr>
        <p:blipFill>
          <a:blip r:embed="rId3">
            <a:alphaModFix/>
          </a:blip>
          <a:stretch>
            <a:fillRect/>
          </a:stretch>
        </p:blipFill>
        <p:spPr>
          <a:xfrm>
            <a:off x="757975" y="3347929"/>
            <a:ext cx="4804950" cy="2471550"/>
          </a:xfrm>
          <a:prstGeom prst="rect">
            <a:avLst/>
          </a:prstGeom>
          <a:noFill/>
          <a:ln cap="flat" cmpd="sng" w="9525">
            <a:solidFill>
              <a:schemeClr val="dk1"/>
            </a:solidFill>
            <a:prstDash val="solid"/>
            <a:round/>
            <a:headEnd len="sm" w="sm" type="none"/>
            <a:tailEnd len="sm" w="sm" type="none"/>
          </a:ln>
        </p:spPr>
      </p:pic>
      <p:pic>
        <p:nvPicPr>
          <p:cNvPr id="250" name="Google Shape;250;g7934a66d697e8c42_25"/>
          <p:cNvPicPr preferRelativeResize="0"/>
          <p:nvPr/>
        </p:nvPicPr>
        <p:blipFill>
          <a:blip r:embed="rId4">
            <a:alphaModFix/>
          </a:blip>
          <a:stretch>
            <a:fillRect/>
          </a:stretch>
        </p:blipFill>
        <p:spPr>
          <a:xfrm>
            <a:off x="6539225" y="3347924"/>
            <a:ext cx="4804950" cy="2471564"/>
          </a:xfrm>
          <a:prstGeom prst="rect">
            <a:avLst/>
          </a:prstGeom>
          <a:noFill/>
          <a:ln cap="flat" cmpd="sng" w="9525">
            <a:solidFill>
              <a:schemeClr val="dk1"/>
            </a:solidFill>
            <a:prstDash val="solid"/>
            <a:round/>
            <a:headEnd len="sm" w="sm" type="none"/>
            <a:tailEnd len="sm" w="sm" type="none"/>
          </a:ln>
        </p:spPr>
      </p:pic>
      <p:pic>
        <p:nvPicPr>
          <p:cNvPr descr="Rocked By Bribe-For-Job Scandal, TCS Fires Six Employees, Bans Staffing  Firms" id="251" name="Google Shape;251;g7934a66d697e8c42_25"/>
          <p:cNvPicPr preferRelativeResize="0"/>
          <p:nvPr/>
        </p:nvPicPr>
        <p:blipFill rotWithShape="1">
          <a:blip r:embed="rId5">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7934a66d697e8c42_34"/>
          <p:cNvSpPr txBox="1"/>
          <p:nvPr>
            <p:ph idx="1" type="body"/>
          </p:nvPr>
        </p:nvSpPr>
        <p:spPr>
          <a:xfrm>
            <a:off x="73075" y="1682650"/>
            <a:ext cx="6291900" cy="5902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15000"/>
              </a:lnSpc>
              <a:spcBef>
                <a:spcPts val="0"/>
              </a:spcBef>
              <a:spcAft>
                <a:spcPts val="0"/>
              </a:spcAft>
              <a:buSzPts val="1800"/>
              <a:buFont typeface="Avenir"/>
              <a:buChar char="•"/>
            </a:pPr>
            <a:r>
              <a:rPr b="1" lang="en-IN" sz="1800"/>
              <a:t>Debt equity ratio </a:t>
            </a:r>
            <a:r>
              <a:rPr lang="en-IN" sz="1800"/>
              <a:t>has remained the same of value 0.08 for both the years 2021-2022 and 2022-2023. This consistency in the debt-equity ratio indicates that the company’s equity increases in line with it’s long term debts.</a:t>
            </a:r>
            <a:endParaRPr sz="1800"/>
          </a:p>
          <a:p>
            <a:pPr indent="0" lvl="0" marL="228600" rtl="0" algn="just">
              <a:lnSpc>
                <a:spcPct val="115000"/>
              </a:lnSpc>
              <a:spcBef>
                <a:spcPts val="1000"/>
              </a:spcBef>
              <a:spcAft>
                <a:spcPts val="0"/>
              </a:spcAft>
              <a:buNone/>
            </a:pPr>
            <a:r>
              <a:t/>
            </a:r>
            <a:endParaRPr sz="1800"/>
          </a:p>
          <a:p>
            <a:pPr indent="-228600" lvl="0" marL="228600" rtl="0" algn="just">
              <a:lnSpc>
                <a:spcPct val="115000"/>
              </a:lnSpc>
              <a:spcBef>
                <a:spcPts val="1000"/>
              </a:spcBef>
              <a:spcAft>
                <a:spcPts val="0"/>
              </a:spcAft>
              <a:buSzPts val="1800"/>
              <a:buFont typeface="Avenir"/>
              <a:buChar char="•"/>
            </a:pPr>
            <a:r>
              <a:rPr b="1" lang="en-IN" sz="1800"/>
              <a:t>Interest coverage ratio</a:t>
            </a:r>
            <a:r>
              <a:rPr lang="en-IN" sz="1800"/>
              <a:t> has decreased from 103.3 in the financial year 2021-2022 to 75.37 in the financial year 2022-2023. This shows that the company’s ability to pay interest on time is reduced compared to the previous year.</a:t>
            </a:r>
            <a:br>
              <a:rPr i="0" lang="en-IN" sz="1800">
                <a:solidFill>
                  <a:srgbClr val="BDC1C6"/>
                </a:solidFill>
                <a:latin typeface="Avenir"/>
                <a:ea typeface="Avenir"/>
                <a:cs typeface="Avenir"/>
                <a:sym typeface="Avenir"/>
              </a:rPr>
            </a:br>
            <a:endParaRPr i="0" sz="1800">
              <a:solidFill>
                <a:srgbClr val="BDC1C6"/>
              </a:solidFill>
              <a:latin typeface="Avenir"/>
              <a:ea typeface="Avenir"/>
              <a:cs typeface="Avenir"/>
              <a:sym typeface="Avenir"/>
            </a:endParaRPr>
          </a:p>
          <a:p>
            <a:pPr indent="0" lvl="0" marL="0" rtl="0" algn="just">
              <a:lnSpc>
                <a:spcPct val="90000"/>
              </a:lnSpc>
              <a:spcBef>
                <a:spcPts val="1000"/>
              </a:spcBef>
              <a:spcAft>
                <a:spcPts val="0"/>
              </a:spcAft>
              <a:buClr>
                <a:schemeClr val="dk1"/>
              </a:buClr>
              <a:buSzPts val="1400"/>
              <a:buNone/>
            </a:pPr>
            <a:r>
              <a:t/>
            </a:r>
            <a:endParaRPr sz="1800">
              <a:latin typeface="Avenir"/>
              <a:ea typeface="Avenir"/>
              <a:cs typeface="Avenir"/>
              <a:sym typeface="Avenir"/>
            </a:endParaRPr>
          </a:p>
          <a:p>
            <a:pPr indent="0" lvl="0" marL="0" rtl="0" algn="l">
              <a:lnSpc>
                <a:spcPct val="90000"/>
              </a:lnSpc>
              <a:spcBef>
                <a:spcPts val="1000"/>
              </a:spcBef>
              <a:spcAft>
                <a:spcPts val="0"/>
              </a:spcAft>
              <a:buClr>
                <a:schemeClr val="dk1"/>
              </a:buClr>
              <a:buSzPts val="1400"/>
              <a:buNone/>
            </a:pPr>
            <a:r>
              <a:t/>
            </a:r>
            <a:endParaRPr sz="1800">
              <a:latin typeface="Avenir"/>
              <a:ea typeface="Avenir"/>
              <a:cs typeface="Avenir"/>
              <a:sym typeface="Avenir"/>
            </a:endParaRPr>
          </a:p>
          <a:p>
            <a:pPr indent="-139700" lvl="0" marL="228600" rtl="0" algn="l">
              <a:lnSpc>
                <a:spcPct val="90000"/>
              </a:lnSpc>
              <a:spcBef>
                <a:spcPts val="1000"/>
              </a:spcBef>
              <a:spcAft>
                <a:spcPts val="0"/>
              </a:spcAft>
              <a:buClr>
                <a:schemeClr val="dk1"/>
              </a:buClr>
              <a:buSzPts val="1400"/>
              <a:buNone/>
            </a:pPr>
            <a:r>
              <a:t/>
            </a:r>
            <a:endParaRPr sz="1800">
              <a:latin typeface="Avenir"/>
              <a:ea typeface="Avenir"/>
              <a:cs typeface="Avenir"/>
              <a:sym typeface="Avenir"/>
            </a:endParaRPr>
          </a:p>
        </p:txBody>
      </p:sp>
      <p:pic>
        <p:nvPicPr>
          <p:cNvPr id="257" name="Google Shape;257;g7934a66d697e8c42_34"/>
          <p:cNvPicPr preferRelativeResize="0"/>
          <p:nvPr/>
        </p:nvPicPr>
        <p:blipFill>
          <a:blip r:embed="rId3">
            <a:alphaModFix/>
          </a:blip>
          <a:stretch>
            <a:fillRect/>
          </a:stretch>
        </p:blipFill>
        <p:spPr>
          <a:xfrm>
            <a:off x="6474300" y="1474025"/>
            <a:ext cx="5412900" cy="3888075"/>
          </a:xfrm>
          <a:prstGeom prst="rect">
            <a:avLst/>
          </a:prstGeom>
          <a:noFill/>
          <a:ln>
            <a:noFill/>
          </a:ln>
        </p:spPr>
      </p:pic>
      <p:pic>
        <p:nvPicPr>
          <p:cNvPr descr="Rocked By Bribe-For-Job Scandal, TCS Fires Six Employees, Bans Staffing  Firms" id="258" name="Google Shape;258;g7934a66d697e8c42_34"/>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g7934a66d697e8c42_40"/>
          <p:cNvSpPr/>
          <p:nvPr/>
        </p:nvSpPr>
        <p:spPr>
          <a:xfrm>
            <a:off x="1" y="0"/>
            <a:ext cx="6096000" cy="6858000"/>
          </a:xfrm>
          <a:prstGeom prst="rect">
            <a:avLst/>
          </a:prstGeom>
          <a:solidFill>
            <a:srgbClr val="F2F2F2">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g7934a66d697e8c42_40"/>
          <p:cNvSpPr txBox="1"/>
          <p:nvPr>
            <p:ph type="title"/>
          </p:nvPr>
        </p:nvSpPr>
        <p:spPr>
          <a:xfrm>
            <a:off x="831578" y="5456700"/>
            <a:ext cx="4572000" cy="140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IN" sz="3200"/>
              <a:t>INVESTOR RATIOS</a:t>
            </a:r>
            <a:endParaRPr/>
          </a:p>
        </p:txBody>
      </p:sp>
      <p:pic>
        <p:nvPicPr>
          <p:cNvPr descr="Export" id="265" name="Google Shape;265;g7934a66d697e8c42_40"/>
          <p:cNvPicPr preferRelativeResize="0"/>
          <p:nvPr/>
        </p:nvPicPr>
        <p:blipFill rotWithShape="1">
          <a:blip r:embed="rId3">
            <a:alphaModFix/>
          </a:blip>
          <a:srcRect b="0" l="0" r="0" t="0"/>
          <a:stretch/>
        </p:blipFill>
        <p:spPr>
          <a:xfrm>
            <a:off x="1355956" y="781878"/>
            <a:ext cx="3523235" cy="3523235"/>
          </a:xfrm>
          <a:prstGeom prst="rect">
            <a:avLst/>
          </a:prstGeom>
          <a:noFill/>
          <a:ln>
            <a:noFill/>
          </a:ln>
        </p:spPr>
      </p:pic>
      <p:cxnSp>
        <p:nvCxnSpPr>
          <p:cNvPr id="266" name="Google Shape;266;g7934a66d697e8c42_40"/>
          <p:cNvCxnSpPr/>
          <p:nvPr/>
        </p:nvCxnSpPr>
        <p:spPr>
          <a:xfrm>
            <a:off x="873656" y="474740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267" name="Google Shape;267;g7934a66d697e8c42_40"/>
          <p:cNvSpPr txBox="1"/>
          <p:nvPr>
            <p:ph idx="1" type="body"/>
          </p:nvPr>
        </p:nvSpPr>
        <p:spPr>
          <a:xfrm>
            <a:off x="6712100" y="621000"/>
            <a:ext cx="4928400" cy="5616000"/>
          </a:xfrm>
          <a:prstGeom prst="rect">
            <a:avLst/>
          </a:prstGeom>
          <a:noFill/>
          <a:ln>
            <a:noFill/>
          </a:ln>
        </p:spPr>
        <p:txBody>
          <a:bodyPr anchorCtr="0" anchor="t" bIns="45700" lIns="91425" spcFirstLastPara="1" rIns="91425" wrap="square" tIns="45700">
            <a:noAutofit/>
          </a:bodyPr>
          <a:lstStyle/>
          <a:p>
            <a:pPr indent="-292100" lvl="0" marL="285750" rtl="0" algn="just">
              <a:lnSpc>
                <a:spcPct val="90000"/>
              </a:lnSpc>
              <a:spcBef>
                <a:spcPts val="0"/>
              </a:spcBef>
              <a:spcAft>
                <a:spcPts val="0"/>
              </a:spcAft>
              <a:buClr>
                <a:schemeClr val="dk1"/>
              </a:buClr>
              <a:buSzPts val="1800"/>
              <a:buFont typeface="Avenir"/>
              <a:buChar char="•"/>
            </a:pPr>
            <a:r>
              <a:rPr b="1" lang="en-IN" sz="1800">
                <a:latin typeface="Avenir"/>
                <a:ea typeface="Avenir"/>
                <a:cs typeface="Avenir"/>
                <a:sym typeface="Avenir"/>
              </a:rPr>
              <a:t>Earnings per share - EPS</a:t>
            </a:r>
            <a:r>
              <a:rPr lang="en-IN" sz="1800">
                <a:latin typeface="Avenir"/>
                <a:ea typeface="Avenir"/>
                <a:cs typeface="Avenir"/>
                <a:sym typeface="Avenir"/>
              </a:rPr>
              <a:t> indicates how much money a company makes for each share of its stock and is a widely used metric for estimating corporate value.</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venir"/>
              <a:buChar char="•"/>
            </a:pPr>
            <a:r>
              <a:rPr b="1" lang="en-IN" sz="1800">
                <a:highlight>
                  <a:schemeClr val="lt1"/>
                </a:highlight>
                <a:latin typeface="Avenir"/>
                <a:ea typeface="Avenir"/>
                <a:cs typeface="Avenir"/>
                <a:sym typeface="Avenir"/>
              </a:rPr>
              <a:t>Price to Earnings Ratio or Price to Earnings Multiple</a:t>
            </a:r>
            <a:r>
              <a:rPr lang="en-IN" sz="1800">
                <a:highlight>
                  <a:schemeClr val="lt1"/>
                </a:highlight>
                <a:latin typeface="Avenir"/>
                <a:ea typeface="Avenir"/>
                <a:cs typeface="Avenir"/>
                <a:sym typeface="Avenir"/>
              </a:rPr>
              <a:t> indicates whether a stock at its current market is expensive or cheap</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Char char="•"/>
            </a:pPr>
            <a:r>
              <a:rPr b="1" lang="en-IN" sz="1800">
                <a:latin typeface="Avenir"/>
                <a:ea typeface="Avenir"/>
                <a:cs typeface="Avenir"/>
                <a:sym typeface="Avenir"/>
              </a:rPr>
              <a:t>Dividend Yield</a:t>
            </a:r>
            <a:r>
              <a:rPr lang="en-IN" sz="1800">
                <a:latin typeface="Avenir"/>
                <a:ea typeface="Avenir"/>
                <a:cs typeface="Avenir"/>
                <a:sym typeface="Avenir"/>
              </a:rPr>
              <a:t> measures the quantum of earnings by way of total dividends that investors make by investing in that company.</a:t>
            </a:r>
            <a:endParaRPr sz="1800">
              <a:latin typeface="Avenir"/>
              <a:ea typeface="Avenir"/>
              <a:cs typeface="Avenir"/>
              <a:sym typeface="Avenir"/>
            </a:endParaRPr>
          </a:p>
          <a:p>
            <a:pPr indent="-292100" lvl="0" marL="285750" rtl="0" algn="just">
              <a:lnSpc>
                <a:spcPct val="90000"/>
              </a:lnSpc>
              <a:spcBef>
                <a:spcPts val="1000"/>
              </a:spcBef>
              <a:spcAft>
                <a:spcPts val="0"/>
              </a:spcAft>
              <a:buClr>
                <a:schemeClr val="dk1"/>
              </a:buClr>
              <a:buSzPts val="1800"/>
              <a:buFont typeface="Avenir"/>
              <a:buChar char="•"/>
            </a:pPr>
            <a:r>
              <a:rPr b="1" lang="en-IN" sz="1800">
                <a:latin typeface="Avenir"/>
                <a:ea typeface="Avenir"/>
                <a:cs typeface="Avenir"/>
                <a:sym typeface="Avenir"/>
              </a:rPr>
              <a:t>Dividend Payout Ratio</a:t>
            </a:r>
            <a:r>
              <a:rPr lang="en-IN" sz="1800">
                <a:latin typeface="Avenir"/>
                <a:ea typeface="Avenir"/>
                <a:cs typeface="Avenir"/>
                <a:sym typeface="Avenir"/>
              </a:rPr>
              <a:t> measures the dividends paid out to shareholders relative to the companies net income. It indicates how much a company pays out in dividends each year relative to its stock price</a:t>
            </a:r>
            <a:endParaRPr sz="1800">
              <a:solidFill>
                <a:srgbClr val="E8EAED"/>
              </a:solidFill>
              <a:highlight>
                <a:srgbClr val="202124"/>
              </a:highlight>
              <a:latin typeface="Avenir"/>
              <a:ea typeface="Avenir"/>
              <a:cs typeface="Avenir"/>
              <a:sym typeface="Avenir"/>
            </a:endParaRPr>
          </a:p>
          <a:p>
            <a:pPr indent="0" lvl="0" marL="228600" rtl="0" algn="l">
              <a:lnSpc>
                <a:spcPct val="90000"/>
              </a:lnSpc>
              <a:spcBef>
                <a:spcPts val="1000"/>
              </a:spcBef>
              <a:spcAft>
                <a:spcPts val="0"/>
              </a:spcAft>
              <a:buNone/>
            </a:pPr>
            <a:r>
              <a:t/>
            </a:r>
            <a:endParaRPr sz="1700">
              <a:latin typeface="Avenir"/>
              <a:ea typeface="Avenir"/>
              <a:cs typeface="Avenir"/>
              <a:sym typeface="Avenir"/>
            </a:endParaRPr>
          </a:p>
        </p:txBody>
      </p:sp>
      <p:pic>
        <p:nvPicPr>
          <p:cNvPr id="268" name="Google Shape;268;g7934a66d697e8c42_40"/>
          <p:cNvPicPr preferRelativeResize="0"/>
          <p:nvPr/>
        </p:nvPicPr>
        <p:blipFill>
          <a:blip r:embed="rId4">
            <a:alphaModFix/>
          </a:blip>
          <a:stretch>
            <a:fillRect/>
          </a:stretch>
        </p:blipFill>
        <p:spPr>
          <a:xfrm>
            <a:off x="0" y="0"/>
            <a:ext cx="6095999" cy="4480274"/>
          </a:xfrm>
          <a:prstGeom prst="rect">
            <a:avLst/>
          </a:prstGeom>
          <a:noFill/>
          <a:ln>
            <a:noFill/>
          </a:ln>
        </p:spPr>
      </p:pic>
      <p:pic>
        <p:nvPicPr>
          <p:cNvPr descr="Rocked By Bribe-For-Job Scandal, TCS Fires Six Employees, Bans Staffing  Firms" id="269" name="Google Shape;269;g7934a66d697e8c42_40"/>
          <p:cNvPicPr preferRelativeResize="0"/>
          <p:nvPr/>
        </p:nvPicPr>
        <p:blipFill rotWithShape="1">
          <a:blip r:embed="rId5">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TCS Wins Yet Another Deal In Europe As U.S. Deal making Lags" id="96" name="Google Shape;96;p2"/>
          <p:cNvPicPr preferRelativeResize="0"/>
          <p:nvPr/>
        </p:nvPicPr>
        <p:blipFill rotWithShape="1">
          <a:blip r:embed="rId3">
            <a:alphaModFix/>
          </a:blip>
          <a:srcRect b="0" l="10428" r="24935" t="9091"/>
          <a:stretch/>
        </p:blipFill>
        <p:spPr>
          <a:xfrm>
            <a:off x="3523488" y="10"/>
            <a:ext cx="8668512" cy="6857990"/>
          </a:xfrm>
          <a:prstGeom prst="rect">
            <a:avLst/>
          </a:prstGeom>
          <a:noFill/>
          <a:ln>
            <a:noFill/>
          </a:ln>
        </p:spPr>
      </p:pic>
      <p:sp>
        <p:nvSpPr>
          <p:cNvPr id="97" name="Google Shape;97;p2"/>
          <p:cNvSpPr/>
          <p:nvPr/>
        </p:nvSpPr>
        <p:spPr>
          <a:xfrm>
            <a:off x="2" y="0"/>
            <a:ext cx="975660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txBox="1"/>
          <p:nvPr>
            <p:ph type="title"/>
          </p:nvPr>
        </p:nvSpPr>
        <p:spPr>
          <a:xfrm>
            <a:off x="973455" y="552015"/>
            <a:ext cx="6349889" cy="6014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b="1" lang="en-IN" sz="2800">
                <a:latin typeface="Avenir"/>
                <a:ea typeface="Avenir"/>
                <a:cs typeface="Avenir"/>
                <a:sym typeface="Avenir"/>
              </a:rPr>
              <a:t>ABOUT THE COMPANY</a:t>
            </a:r>
            <a:endParaRPr/>
          </a:p>
        </p:txBody>
      </p:sp>
      <p:sp>
        <p:nvSpPr>
          <p:cNvPr id="99" name="Google Shape;99;p2"/>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 name="Google Shape;100;p2"/>
          <p:cNvSpPr/>
          <p:nvPr/>
        </p:nvSpPr>
        <p:spPr>
          <a:xfrm>
            <a:off x="428244" y="2443480"/>
            <a:ext cx="3300984" cy="9144"/>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 name="Google Shape;101;p2"/>
          <p:cNvSpPr txBox="1"/>
          <p:nvPr>
            <p:ph idx="1" type="body"/>
          </p:nvPr>
        </p:nvSpPr>
        <p:spPr>
          <a:xfrm>
            <a:off x="424814" y="1153487"/>
            <a:ext cx="5546327" cy="5378591"/>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10000"/>
              </a:lnSpc>
              <a:spcBef>
                <a:spcPts val="0"/>
              </a:spcBef>
              <a:spcAft>
                <a:spcPts val="0"/>
              </a:spcAft>
              <a:buClr>
                <a:schemeClr val="dk1"/>
              </a:buClr>
              <a:buSzPct val="100000"/>
              <a:buNone/>
            </a:pPr>
            <a:r>
              <a:rPr b="0" i="0" lang="en-IN" sz="1400">
                <a:latin typeface="Avenir"/>
                <a:ea typeface="Avenir"/>
                <a:cs typeface="Avenir"/>
                <a:sym typeface="Avenir"/>
              </a:rPr>
              <a:t>Tata Consultancy Services (TCS) is an Indian multinational information technology (IT) services and consulting company headquartered in Mumbai, Maharashtra. It is a part of the Tata Group, India's largest multinational business group. TCS is the world's second-largest IT services employer and the largest private-sector employer in India. It has over 614,000 employees in 55 countries. TCS provides a wide range of IT services and solutions to clients in various industries, including banking and financial services, insurance, manufacturing, retail, healthcare, telecommunications, and media and entertainment. TCS was founded in 1968 as a division of Tata Sons, the holding company of the Tata Group. In 1995, TCS became a separate company and was listed on the Bombay Stock Exchange and the National Stock Exchange of India. TCS is a leading provider of IT services and solutions, and it has been recognized for its innovation and customer focus. It has won numerous awards, including the Global Outsourcing 100 by IAOP, the Fortune India 500, and the Forbes Global 2000. TCS is also committed to sustainability and social responsibility. It has been ranked among the world's most sustainable companies by the Dow Jones Sustainability Index and the FTSE4Good Emerging Index. TCS also supports various community development programs in India and around the world. TCS plays a significant role in the Indian economy. It is one of the country's largest exporters and a major contributor to foreign exchange earnings. TCS also helps to create jobs and boost the growth of the IT sector in India.</a:t>
            </a:r>
            <a:endParaRPr/>
          </a:p>
          <a:p>
            <a:pPr indent="0" lvl="0" marL="0" rtl="0" algn="just">
              <a:lnSpc>
                <a:spcPct val="90000"/>
              </a:lnSpc>
              <a:spcBef>
                <a:spcPts val="1000"/>
              </a:spcBef>
              <a:spcAft>
                <a:spcPts val="0"/>
              </a:spcAft>
              <a:buClr>
                <a:schemeClr val="dk1"/>
              </a:buClr>
              <a:buSzPct val="100000"/>
              <a:buNone/>
            </a:pPr>
            <a:r>
              <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aphicFrame>
        <p:nvGraphicFramePr>
          <p:cNvPr id="274" name="Google Shape;274;g7934a66d697e8c42_57"/>
          <p:cNvGraphicFramePr/>
          <p:nvPr/>
        </p:nvGraphicFramePr>
        <p:xfrm>
          <a:off x="872706" y="1028293"/>
          <a:ext cx="3000000" cy="3000000"/>
        </p:xfrm>
        <a:graphic>
          <a:graphicData uri="http://schemas.openxmlformats.org/drawingml/2006/table">
            <a:tbl>
              <a:tblPr>
                <a:noFill/>
                <a:tableStyleId>{10A9EAFC-228B-4080-8CE8-CD0B8FC76FD6}</a:tableStyleId>
              </a:tblPr>
              <a:tblGrid>
                <a:gridCol w="2048900"/>
                <a:gridCol w="860575"/>
                <a:gridCol w="1466200"/>
                <a:gridCol w="1466200"/>
              </a:tblGrid>
              <a:tr h="679750">
                <a:tc>
                  <a:txBody>
                    <a:bodyPr/>
                    <a:lstStyle/>
                    <a:p>
                      <a:pPr indent="0" lvl="0" marL="0" marR="0" rtl="0" algn="l">
                        <a:spcBef>
                          <a:spcPts val="0"/>
                        </a:spcBef>
                        <a:spcAft>
                          <a:spcPts val="0"/>
                        </a:spcAft>
                        <a:buNone/>
                      </a:pPr>
                      <a:r>
                        <a:rPr b="1" lang="en-IN" sz="1900">
                          <a:solidFill>
                            <a:srgbClr val="000000"/>
                          </a:solidFill>
                        </a:rPr>
                        <a:t>INVESTOR </a:t>
                      </a:r>
                      <a:r>
                        <a:rPr b="1" i="0" lang="en-IN" sz="1900" u="none" cap="none" strike="noStrike">
                          <a:solidFill>
                            <a:srgbClr val="000000"/>
                          </a:solidFill>
                          <a:latin typeface="Calibri"/>
                          <a:ea typeface="Calibri"/>
                          <a:cs typeface="Calibri"/>
                          <a:sym typeface="Calibri"/>
                        </a:rPr>
                        <a:t>RATIOS</a:t>
                      </a:r>
                      <a:endParaRPr sz="1900"/>
                    </a:p>
                  </a:txBody>
                  <a:tcPr marT="9525" marB="0" marR="9525" marL="9525" anchor="b"/>
                </a:tc>
                <a:tc>
                  <a:txBody>
                    <a:bodyPr/>
                    <a:lstStyle/>
                    <a:p>
                      <a:pPr indent="0" lvl="0" marL="0" marR="0" rtl="0" algn="r">
                        <a:spcBef>
                          <a:spcPts val="0"/>
                        </a:spcBef>
                        <a:spcAft>
                          <a:spcPts val="0"/>
                        </a:spcAft>
                        <a:buNone/>
                      </a:pPr>
                      <a:r>
                        <a:rPr b="1" lang="en-IN" sz="1900" u="none" cap="none" strike="noStrike"/>
                        <a:t>2023</a:t>
                      </a:r>
                      <a:endParaRPr b="1"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900" u="none" cap="none" strike="noStrike"/>
                        <a:t>2022</a:t>
                      </a:r>
                      <a:endParaRPr b="1"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900"/>
                        <a:t>% change</a:t>
                      </a:r>
                      <a:endParaRPr b="1" sz="1900" u="none" cap="none" strike="noStrike"/>
                    </a:p>
                  </a:txBody>
                  <a:tcPr marT="9525" marB="0" marR="9525" marL="9525" anchor="b"/>
                </a:tc>
              </a:tr>
              <a:tr h="679750">
                <a:tc>
                  <a:txBody>
                    <a:bodyPr/>
                    <a:lstStyle/>
                    <a:p>
                      <a:pPr indent="0" lvl="0" marL="0" marR="0" rtl="0" algn="l">
                        <a:spcBef>
                          <a:spcPts val="0"/>
                        </a:spcBef>
                        <a:spcAft>
                          <a:spcPts val="0"/>
                        </a:spcAft>
                        <a:buNone/>
                      </a:pPr>
                      <a:r>
                        <a:rPr lang="en-IN" sz="1900"/>
                        <a:t>Earnings Per Share</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106.84</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103.2</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0.03</a:t>
                      </a:r>
                      <a:endParaRPr sz="1900">
                        <a:solidFill>
                          <a:srgbClr val="000000"/>
                        </a:solidFill>
                      </a:endParaRPr>
                    </a:p>
                  </a:txBody>
                  <a:tcPr marT="9525" marB="0" marR="9525" marL="9525" anchor="b"/>
                </a:tc>
              </a:tr>
              <a:tr h="679750">
                <a:tc>
                  <a:txBody>
                    <a:bodyPr/>
                    <a:lstStyle/>
                    <a:p>
                      <a:pPr indent="0" lvl="0" marL="0" marR="0" rtl="0" algn="l">
                        <a:spcBef>
                          <a:spcPts val="0"/>
                        </a:spcBef>
                        <a:spcAft>
                          <a:spcPts val="0"/>
                        </a:spcAft>
                        <a:buNone/>
                      </a:pPr>
                      <a:r>
                        <a:rPr lang="en-IN" sz="1900">
                          <a:solidFill>
                            <a:srgbClr val="000000"/>
                          </a:solidFill>
                        </a:rPr>
                        <a:t>Price to Earnings Ratio</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t>30</a:t>
                      </a:r>
                      <a:endParaRPr sz="1900"/>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32.53</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-0.07</a:t>
                      </a:r>
                      <a:endParaRPr sz="1900">
                        <a:solidFill>
                          <a:srgbClr val="000000"/>
                        </a:solidFill>
                      </a:endParaRPr>
                    </a:p>
                  </a:txBody>
                  <a:tcPr marT="9525" marB="0" marR="9525" marL="9525" anchor="b"/>
                </a:tc>
              </a:tr>
              <a:tr h="679750">
                <a:tc>
                  <a:txBody>
                    <a:bodyPr/>
                    <a:lstStyle/>
                    <a:p>
                      <a:pPr indent="0" lvl="0" marL="0" marR="0" rtl="0" algn="l">
                        <a:spcBef>
                          <a:spcPts val="0"/>
                        </a:spcBef>
                        <a:spcAft>
                          <a:spcPts val="0"/>
                        </a:spcAft>
                        <a:buNone/>
                      </a:pPr>
                      <a:r>
                        <a:rPr lang="en-IN" sz="1900"/>
                        <a:t>Dividend Yield</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3.18</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1.33</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1.39</a:t>
                      </a:r>
                      <a:endParaRPr sz="1900">
                        <a:solidFill>
                          <a:srgbClr val="000000"/>
                        </a:solidFill>
                      </a:endParaRPr>
                    </a:p>
                  </a:txBody>
                  <a:tcPr marT="9525" marB="0" marR="9525" marL="9525" anchor="b"/>
                </a:tc>
              </a:tr>
              <a:tr h="679750">
                <a:tc>
                  <a:txBody>
                    <a:bodyPr/>
                    <a:lstStyle/>
                    <a:p>
                      <a:pPr indent="0" lvl="0" marL="0" marR="0" rtl="0" algn="l">
                        <a:spcBef>
                          <a:spcPts val="0"/>
                        </a:spcBef>
                        <a:spcAft>
                          <a:spcPts val="0"/>
                        </a:spcAft>
                        <a:buNone/>
                      </a:pPr>
                      <a:r>
                        <a:rPr lang="en-IN" sz="1900"/>
                        <a:t>Dividend payout ratio</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107</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42</a:t>
                      </a:r>
                      <a:endParaRPr sz="1900">
                        <a:solidFill>
                          <a:srgbClr val="000000"/>
                        </a:solidFill>
                      </a:endParaRPr>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154</a:t>
                      </a:r>
                      <a:endParaRPr sz="1900">
                        <a:solidFill>
                          <a:srgbClr val="000000"/>
                        </a:solidFill>
                      </a:endParaRPr>
                    </a:p>
                  </a:txBody>
                  <a:tcPr marT="9525" marB="0" marR="9525" marL="9525" anchor="b"/>
                </a:tc>
              </a:tr>
            </a:tbl>
          </a:graphicData>
        </a:graphic>
      </p:graphicFrame>
      <p:pic>
        <p:nvPicPr>
          <p:cNvPr id="275" name="Google Shape;275;g7934a66d697e8c42_57"/>
          <p:cNvPicPr preferRelativeResize="0"/>
          <p:nvPr/>
        </p:nvPicPr>
        <p:blipFill>
          <a:blip r:embed="rId3">
            <a:alphaModFix/>
          </a:blip>
          <a:stretch>
            <a:fillRect/>
          </a:stretch>
        </p:blipFill>
        <p:spPr>
          <a:xfrm>
            <a:off x="7278500" y="294752"/>
            <a:ext cx="4207925" cy="1808670"/>
          </a:xfrm>
          <a:prstGeom prst="rect">
            <a:avLst/>
          </a:prstGeom>
          <a:noFill/>
          <a:ln cap="flat" cmpd="sng" w="9525">
            <a:solidFill>
              <a:schemeClr val="dk1"/>
            </a:solidFill>
            <a:prstDash val="solid"/>
            <a:round/>
            <a:headEnd len="sm" w="sm" type="none"/>
            <a:tailEnd len="sm" w="sm" type="none"/>
          </a:ln>
        </p:spPr>
      </p:pic>
      <p:pic>
        <p:nvPicPr>
          <p:cNvPr id="276" name="Google Shape;276;g7934a66d697e8c42_57"/>
          <p:cNvPicPr preferRelativeResize="0"/>
          <p:nvPr/>
        </p:nvPicPr>
        <p:blipFill>
          <a:blip r:embed="rId4">
            <a:alphaModFix/>
          </a:blip>
          <a:stretch>
            <a:fillRect/>
          </a:stretch>
        </p:blipFill>
        <p:spPr>
          <a:xfrm>
            <a:off x="7278500" y="2459100"/>
            <a:ext cx="4207925" cy="1894250"/>
          </a:xfrm>
          <a:prstGeom prst="rect">
            <a:avLst/>
          </a:prstGeom>
          <a:noFill/>
          <a:ln cap="flat" cmpd="sng" w="9525">
            <a:solidFill>
              <a:schemeClr val="dk1"/>
            </a:solidFill>
            <a:prstDash val="solid"/>
            <a:round/>
            <a:headEnd len="sm" w="sm" type="none"/>
            <a:tailEnd len="sm" w="sm" type="none"/>
          </a:ln>
        </p:spPr>
      </p:pic>
      <p:pic>
        <p:nvPicPr>
          <p:cNvPr id="277" name="Google Shape;277;g7934a66d697e8c42_57"/>
          <p:cNvPicPr preferRelativeResize="0"/>
          <p:nvPr/>
        </p:nvPicPr>
        <p:blipFill>
          <a:blip r:embed="rId5">
            <a:alphaModFix/>
          </a:blip>
          <a:stretch>
            <a:fillRect/>
          </a:stretch>
        </p:blipFill>
        <p:spPr>
          <a:xfrm>
            <a:off x="7278500" y="4709000"/>
            <a:ext cx="4207924" cy="1997500"/>
          </a:xfrm>
          <a:prstGeom prst="rect">
            <a:avLst/>
          </a:prstGeom>
          <a:noFill/>
          <a:ln>
            <a:noFill/>
          </a:ln>
        </p:spPr>
      </p:pic>
      <p:pic>
        <p:nvPicPr>
          <p:cNvPr id="278" name="Google Shape;278;g7934a66d697e8c42_57"/>
          <p:cNvPicPr preferRelativeResize="0"/>
          <p:nvPr/>
        </p:nvPicPr>
        <p:blipFill rotWithShape="1">
          <a:blip r:embed="rId6">
            <a:alphaModFix/>
          </a:blip>
          <a:srcRect b="0" l="0" r="0" t="18719"/>
          <a:stretch/>
        </p:blipFill>
        <p:spPr>
          <a:xfrm>
            <a:off x="1666450" y="4816625"/>
            <a:ext cx="4437250" cy="1997500"/>
          </a:xfrm>
          <a:prstGeom prst="rect">
            <a:avLst/>
          </a:prstGeom>
          <a:noFill/>
          <a:ln cap="flat" cmpd="sng" w="9525">
            <a:solidFill>
              <a:schemeClr val="dk1"/>
            </a:solidFill>
            <a:prstDash val="solid"/>
            <a:round/>
            <a:headEnd len="sm" w="sm" type="none"/>
            <a:tailEnd len="sm" w="sm" type="none"/>
          </a:ln>
        </p:spPr>
      </p:pic>
      <p:pic>
        <p:nvPicPr>
          <p:cNvPr descr="Rocked By Bribe-For-Job Scandal, TCS Fires Six Employees, Bans Staffing  Firms" id="279" name="Google Shape;279;g7934a66d697e8c42_57"/>
          <p:cNvPicPr preferRelativeResize="0"/>
          <p:nvPr/>
        </p:nvPicPr>
        <p:blipFill rotWithShape="1">
          <a:blip r:embed="rId7">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82e911dd34_2_3"/>
          <p:cNvSpPr txBox="1"/>
          <p:nvPr>
            <p:ph idx="1" type="body"/>
          </p:nvPr>
        </p:nvSpPr>
        <p:spPr>
          <a:xfrm>
            <a:off x="197063" y="1444589"/>
            <a:ext cx="6469800" cy="4485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15000"/>
              </a:lnSpc>
              <a:spcBef>
                <a:spcPts val="1000"/>
              </a:spcBef>
              <a:spcAft>
                <a:spcPts val="0"/>
              </a:spcAft>
              <a:buClr>
                <a:schemeClr val="dk1"/>
              </a:buClr>
              <a:buSzPts val="1800"/>
              <a:buFont typeface="Avenir"/>
              <a:buChar char="•"/>
            </a:pPr>
            <a:r>
              <a:rPr lang="en-IN" sz="1800">
                <a:latin typeface="Avenir"/>
                <a:ea typeface="Avenir"/>
                <a:cs typeface="Avenir"/>
                <a:sym typeface="Avenir"/>
              </a:rPr>
              <a:t>The Earnings Per Share has </a:t>
            </a:r>
            <a:r>
              <a:rPr lang="en-IN" sz="1800">
                <a:latin typeface="Avenir"/>
                <a:ea typeface="Avenir"/>
                <a:cs typeface="Avenir"/>
                <a:sym typeface="Avenir"/>
              </a:rPr>
              <a:t>increased</a:t>
            </a:r>
            <a:r>
              <a:rPr lang="en-IN" sz="1800">
                <a:latin typeface="Avenir"/>
                <a:ea typeface="Avenir"/>
                <a:cs typeface="Avenir"/>
                <a:sym typeface="Avenir"/>
              </a:rPr>
              <a:t> from 103.20 to 106.84 which means that the company is profitable enough to pay out more money to its shareholders.</a:t>
            </a:r>
            <a:endParaRPr sz="18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ts val="1800"/>
              <a:buFont typeface="Avenir"/>
              <a:buChar char="•"/>
            </a:pPr>
            <a:r>
              <a:rPr lang="en-IN" sz="1800">
                <a:latin typeface="Avenir"/>
                <a:ea typeface="Avenir"/>
                <a:cs typeface="Avenir"/>
                <a:sym typeface="Avenir"/>
              </a:rPr>
              <a:t>The P/E Ratio has decreased from 32.53 to 30 which means that a stock is cheap and its price may rise in the future.</a:t>
            </a:r>
            <a:endParaRPr sz="1800">
              <a:latin typeface="Avenir"/>
              <a:ea typeface="Avenir"/>
              <a:cs typeface="Avenir"/>
              <a:sym typeface="Avenir"/>
            </a:endParaRPr>
          </a:p>
          <a:p>
            <a:pPr indent="-228600" lvl="0" marL="228600" rtl="0" algn="just">
              <a:lnSpc>
                <a:spcPct val="115000"/>
              </a:lnSpc>
              <a:spcBef>
                <a:spcPts val="1000"/>
              </a:spcBef>
              <a:spcAft>
                <a:spcPts val="0"/>
              </a:spcAft>
              <a:buClr>
                <a:schemeClr val="dk1"/>
              </a:buClr>
              <a:buSzPts val="1800"/>
              <a:buFont typeface="Avenir"/>
              <a:buChar char="•"/>
            </a:pPr>
            <a:r>
              <a:rPr lang="en-IN" sz="1800">
                <a:latin typeface="Avenir"/>
                <a:ea typeface="Avenir"/>
                <a:cs typeface="Avenir"/>
                <a:sym typeface="Avenir"/>
              </a:rPr>
              <a:t>The increase in the dividend yield from 1.33 to 3.18 indicates that the dividend paid with respect to the price of the stock has gone up.</a:t>
            </a:r>
            <a:endParaRPr sz="1800">
              <a:latin typeface="Avenir"/>
              <a:ea typeface="Avenir"/>
              <a:cs typeface="Avenir"/>
              <a:sym typeface="Avenir"/>
            </a:endParaRPr>
          </a:p>
          <a:p>
            <a:pPr indent="-228600" lvl="0" marL="228600" rtl="0" algn="just">
              <a:lnSpc>
                <a:spcPct val="115000"/>
              </a:lnSpc>
              <a:spcBef>
                <a:spcPts val="1000"/>
              </a:spcBef>
              <a:spcAft>
                <a:spcPts val="0"/>
              </a:spcAft>
              <a:buSzPts val="1800"/>
              <a:buFont typeface="Avenir"/>
              <a:buChar char="•"/>
            </a:pPr>
            <a:r>
              <a:rPr lang="en-IN" sz="1800">
                <a:latin typeface="Avenir"/>
                <a:ea typeface="Avenir"/>
                <a:cs typeface="Avenir"/>
                <a:sym typeface="Avenir"/>
              </a:rPr>
              <a:t>The increase in dividend payout ratio from 42 to 107 shows that the company pays more dividend than the profit it earns, which might show negative effects on the sustainability.</a:t>
            </a:r>
            <a:endParaRPr sz="1800">
              <a:latin typeface="Avenir"/>
              <a:ea typeface="Avenir"/>
              <a:cs typeface="Avenir"/>
              <a:sym typeface="Avenir"/>
            </a:endParaRPr>
          </a:p>
        </p:txBody>
      </p:sp>
      <p:pic>
        <p:nvPicPr>
          <p:cNvPr id="285" name="Google Shape;285;g282e911dd34_2_3"/>
          <p:cNvPicPr preferRelativeResize="0"/>
          <p:nvPr/>
        </p:nvPicPr>
        <p:blipFill>
          <a:blip r:embed="rId3">
            <a:alphaModFix/>
          </a:blip>
          <a:stretch>
            <a:fillRect/>
          </a:stretch>
        </p:blipFill>
        <p:spPr>
          <a:xfrm>
            <a:off x="6666875" y="1444612"/>
            <a:ext cx="5376025" cy="3968775"/>
          </a:xfrm>
          <a:prstGeom prst="rect">
            <a:avLst/>
          </a:prstGeom>
          <a:noFill/>
          <a:ln>
            <a:noFill/>
          </a:ln>
        </p:spPr>
      </p:pic>
      <p:pic>
        <p:nvPicPr>
          <p:cNvPr descr="Rocked By Bribe-For-Job Scandal, TCS Fires Six Employees, Bans Staffing  Firms" id="286" name="Google Shape;286;g282e911dd34_2_3"/>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82ecb1a70e_5_7"/>
          <p:cNvSpPr txBox="1"/>
          <p:nvPr>
            <p:ph type="title"/>
          </p:nvPr>
        </p:nvSpPr>
        <p:spPr>
          <a:xfrm>
            <a:off x="838200" y="-896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COMPETITOR ANALYSIS</a:t>
            </a:r>
            <a:endParaRPr b="1"/>
          </a:p>
        </p:txBody>
      </p:sp>
      <p:sp>
        <p:nvSpPr>
          <p:cNvPr id="292" name="Google Shape;292;g282ecb1a70e_5_7"/>
          <p:cNvSpPr txBox="1"/>
          <p:nvPr>
            <p:ph idx="1" type="body"/>
          </p:nvPr>
        </p:nvSpPr>
        <p:spPr>
          <a:xfrm>
            <a:off x="491625" y="1124550"/>
            <a:ext cx="5641200" cy="4608900"/>
          </a:xfrm>
          <a:prstGeom prst="rect">
            <a:avLst/>
          </a:prstGeom>
        </p:spPr>
        <p:txBody>
          <a:bodyPr anchorCtr="0" anchor="t" bIns="45700" lIns="91425" spcFirstLastPara="1" rIns="91425" wrap="square" tIns="45700">
            <a:normAutofit/>
          </a:bodyPr>
          <a:lstStyle/>
          <a:p>
            <a:pPr indent="-342900" lvl="0" marL="457200" rtl="0" algn="just">
              <a:lnSpc>
                <a:spcPct val="100000"/>
              </a:lnSpc>
              <a:spcBef>
                <a:spcPts val="1000"/>
              </a:spcBef>
              <a:spcAft>
                <a:spcPts val="0"/>
              </a:spcAft>
              <a:buSzPts val="1800"/>
              <a:buFont typeface="Avenir"/>
              <a:buChar char="•"/>
            </a:pPr>
            <a:r>
              <a:rPr lang="en-IN" sz="1800">
                <a:latin typeface="Avenir"/>
                <a:ea typeface="Avenir"/>
                <a:cs typeface="Avenir"/>
                <a:sym typeface="Avenir"/>
              </a:rPr>
              <a:t>The liquidity of the company is slightly better than its competitor Tech Mahindra as of 2023.</a:t>
            </a:r>
            <a:endParaRPr sz="1800">
              <a:latin typeface="Avenir"/>
              <a:ea typeface="Avenir"/>
              <a:cs typeface="Avenir"/>
              <a:sym typeface="Avenir"/>
            </a:endParaRPr>
          </a:p>
          <a:p>
            <a:pPr indent="-342900" lvl="0" marL="457200" rtl="0" algn="just">
              <a:lnSpc>
                <a:spcPct val="100000"/>
              </a:lnSpc>
              <a:spcBef>
                <a:spcPts val="0"/>
              </a:spcBef>
              <a:spcAft>
                <a:spcPts val="0"/>
              </a:spcAft>
              <a:buSzPts val="1800"/>
              <a:buFont typeface="Avenir"/>
              <a:buChar char="•"/>
            </a:pPr>
            <a:r>
              <a:rPr lang="en-IN" sz="1800">
                <a:latin typeface="Avenir"/>
                <a:ea typeface="Avenir"/>
                <a:cs typeface="Avenir"/>
                <a:sym typeface="Avenir"/>
              </a:rPr>
              <a:t>The actual cash liquidity of the company, which was better in 2022 compared to its competitor has decreased in the following year and is almost equal as of 2023.</a:t>
            </a:r>
            <a:endParaRPr sz="1800">
              <a:latin typeface="Avenir"/>
              <a:ea typeface="Avenir"/>
              <a:cs typeface="Avenir"/>
              <a:sym typeface="Avenir"/>
            </a:endParaRPr>
          </a:p>
          <a:p>
            <a:pPr indent="-342900" lvl="0" marL="457200" rtl="0" algn="just">
              <a:lnSpc>
                <a:spcPct val="100000"/>
              </a:lnSpc>
              <a:spcBef>
                <a:spcPts val="0"/>
              </a:spcBef>
              <a:spcAft>
                <a:spcPts val="0"/>
              </a:spcAft>
              <a:buSzPts val="1800"/>
              <a:buFont typeface="Avenir"/>
              <a:buChar char="•"/>
            </a:pPr>
            <a:r>
              <a:rPr lang="en-IN" sz="1800">
                <a:latin typeface="Avenir"/>
                <a:ea typeface="Avenir"/>
                <a:cs typeface="Avenir"/>
                <a:sym typeface="Avenir"/>
              </a:rPr>
              <a:t>The Net Profit Margin of TCS is significantly higher than its competitor which indicates that the company has performed well.</a:t>
            </a:r>
            <a:endParaRPr sz="1800">
              <a:latin typeface="Avenir"/>
              <a:ea typeface="Avenir"/>
              <a:cs typeface="Avenir"/>
              <a:sym typeface="Avenir"/>
            </a:endParaRPr>
          </a:p>
          <a:p>
            <a:pPr indent="-342900" lvl="0" marL="457200" rtl="0" algn="just">
              <a:lnSpc>
                <a:spcPct val="100000"/>
              </a:lnSpc>
              <a:spcBef>
                <a:spcPts val="0"/>
              </a:spcBef>
              <a:spcAft>
                <a:spcPts val="0"/>
              </a:spcAft>
              <a:buSzPts val="1800"/>
              <a:buFont typeface="Avenir"/>
              <a:buChar char="•"/>
            </a:pPr>
            <a:r>
              <a:rPr lang="en-IN" sz="1800">
                <a:latin typeface="Avenir"/>
                <a:ea typeface="Avenir"/>
                <a:cs typeface="Avenir"/>
                <a:sym typeface="Avenir"/>
              </a:rPr>
              <a:t>The debt-equity ratio of TCS is higher than its competitors which indicates that the company runs most of its daily </a:t>
            </a:r>
            <a:r>
              <a:rPr lang="en-IN" sz="1800">
                <a:latin typeface="Avenir"/>
                <a:ea typeface="Avenir"/>
                <a:cs typeface="Avenir"/>
                <a:sym typeface="Avenir"/>
              </a:rPr>
              <a:t>operations</a:t>
            </a:r>
            <a:r>
              <a:rPr lang="en-IN" sz="1800">
                <a:latin typeface="Avenir"/>
                <a:ea typeface="Avenir"/>
                <a:cs typeface="Avenir"/>
                <a:sym typeface="Avenir"/>
              </a:rPr>
              <a:t> through debts, which might be a negative factor.</a:t>
            </a:r>
            <a:endParaRPr sz="1800">
              <a:latin typeface="Avenir"/>
              <a:ea typeface="Avenir"/>
              <a:cs typeface="Avenir"/>
              <a:sym typeface="Avenir"/>
            </a:endParaRPr>
          </a:p>
          <a:p>
            <a:pPr indent="-342900" lvl="0" marL="457200" rtl="0" algn="just">
              <a:lnSpc>
                <a:spcPct val="100000"/>
              </a:lnSpc>
              <a:spcBef>
                <a:spcPts val="0"/>
              </a:spcBef>
              <a:spcAft>
                <a:spcPts val="0"/>
              </a:spcAft>
              <a:buSzPts val="1800"/>
              <a:buFont typeface="Avenir"/>
              <a:buChar char="•"/>
            </a:pPr>
            <a:r>
              <a:rPr lang="en-IN" sz="1800">
                <a:latin typeface="Avenir"/>
                <a:ea typeface="Avenir"/>
                <a:cs typeface="Avenir"/>
                <a:sym typeface="Avenir"/>
              </a:rPr>
              <a:t>The EPS of TCS is significantly higher than its competitor Tech Mahindra indicating that the company is highly profitable.</a:t>
            </a:r>
            <a:endParaRPr sz="1800">
              <a:latin typeface="Avenir"/>
              <a:ea typeface="Avenir"/>
              <a:cs typeface="Avenir"/>
              <a:sym typeface="Avenir"/>
            </a:endParaRPr>
          </a:p>
        </p:txBody>
      </p:sp>
      <p:graphicFrame>
        <p:nvGraphicFramePr>
          <p:cNvPr id="293" name="Google Shape;293;g282ecb1a70e_5_7"/>
          <p:cNvGraphicFramePr/>
          <p:nvPr/>
        </p:nvGraphicFramePr>
        <p:xfrm>
          <a:off x="6436390" y="1032366"/>
          <a:ext cx="3000000" cy="3000000"/>
        </p:xfrm>
        <a:graphic>
          <a:graphicData uri="http://schemas.openxmlformats.org/drawingml/2006/table">
            <a:tbl>
              <a:tblPr>
                <a:noFill/>
                <a:tableStyleId>{10A9EAFC-228B-4080-8CE8-CD0B8FC76FD6}</a:tableStyleId>
              </a:tblPr>
              <a:tblGrid>
                <a:gridCol w="2286675"/>
                <a:gridCol w="1221075"/>
                <a:gridCol w="1897025"/>
              </a:tblGrid>
              <a:tr h="423525">
                <a:tc>
                  <a:txBody>
                    <a:bodyPr/>
                    <a:lstStyle/>
                    <a:p>
                      <a:pPr indent="0" lvl="0" marL="0" marR="0" rtl="0" algn="l">
                        <a:spcBef>
                          <a:spcPts val="0"/>
                        </a:spcBef>
                        <a:spcAft>
                          <a:spcPts val="0"/>
                        </a:spcAft>
                        <a:buNone/>
                      </a:pPr>
                      <a:r>
                        <a:rPr b="1" lang="en-IN" sz="2200">
                          <a:solidFill>
                            <a:srgbClr val="000000"/>
                          </a:solidFill>
                        </a:rPr>
                        <a:t>2022</a:t>
                      </a:r>
                      <a:endParaRPr b="1" i="0" sz="2200" u="none" cap="none" strike="noStrike">
                        <a:solidFill>
                          <a:srgbClr val="000000"/>
                        </a:solidFill>
                      </a:endParaRPr>
                    </a:p>
                  </a:txBody>
                  <a:tcPr marT="9525" marB="0" marR="9525" marL="9525" anchor="b"/>
                </a:tc>
                <a:tc>
                  <a:txBody>
                    <a:bodyPr/>
                    <a:lstStyle/>
                    <a:p>
                      <a:pPr indent="0" lvl="0" marL="0" marR="0" rtl="0" algn="r">
                        <a:spcBef>
                          <a:spcPts val="0"/>
                        </a:spcBef>
                        <a:spcAft>
                          <a:spcPts val="0"/>
                        </a:spcAft>
                        <a:buNone/>
                      </a:pPr>
                      <a:r>
                        <a:rPr b="1" lang="en-IN" sz="1600"/>
                        <a:t>TCS</a:t>
                      </a:r>
                      <a:endParaRPr b="1"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a:t>TECH MAHINDRA</a:t>
                      </a:r>
                      <a:endParaRPr b="1" i="0" sz="1600" u="none" cap="none" strike="noStrike">
                        <a:solidFill>
                          <a:srgbClr val="000000"/>
                        </a:solidFill>
                        <a:latin typeface="Calibri"/>
                        <a:ea typeface="Calibri"/>
                        <a:cs typeface="Calibri"/>
                        <a:sym typeface="Calibri"/>
                      </a:endParaRPr>
                    </a:p>
                  </a:txBody>
                  <a:tcPr marT="9525" marB="0" marR="9525" marL="9525" anchor="b"/>
                </a:tc>
              </a:tr>
              <a:tr h="423525">
                <a:tc>
                  <a:txBody>
                    <a:bodyPr/>
                    <a:lstStyle/>
                    <a:p>
                      <a:pPr indent="0" lvl="0" marL="0" marR="0" rtl="0" algn="l">
                        <a:spcBef>
                          <a:spcPts val="0"/>
                        </a:spcBef>
                        <a:spcAft>
                          <a:spcPts val="0"/>
                        </a:spcAft>
                        <a:buNone/>
                      </a:pPr>
                      <a:r>
                        <a:rPr lang="en-IN" sz="1600">
                          <a:solidFill>
                            <a:srgbClr val="000000"/>
                          </a:solidFill>
                        </a:rPr>
                        <a:t>CURRENT RATIO</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rtl="0" algn="l">
                        <a:spcBef>
                          <a:spcPts val="0"/>
                        </a:spcBef>
                        <a:spcAft>
                          <a:spcPts val="0"/>
                        </a:spcAft>
                        <a:buNone/>
                      </a:pPr>
                      <a:r>
                        <a:rPr lang="en-IN" sz="1600"/>
                        <a:t>2.49</a:t>
                      </a:r>
                      <a:endParaRPr sz="1600"/>
                    </a:p>
                  </a:txBody>
                  <a:tcPr marT="9525" marB="0" marR="9525" marL="9525" anchor="b"/>
                </a:tc>
                <a:tc>
                  <a:txBody>
                    <a:bodyPr/>
                    <a:lstStyle/>
                    <a:p>
                      <a:pPr indent="0" lvl="0" marL="0" rtl="0" algn="l">
                        <a:spcBef>
                          <a:spcPts val="0"/>
                        </a:spcBef>
                        <a:spcAft>
                          <a:spcPts val="0"/>
                        </a:spcAft>
                        <a:buNone/>
                      </a:pPr>
                      <a:r>
                        <a:rPr lang="en-IN" sz="1600"/>
                        <a:t>2.60</a:t>
                      </a:r>
                      <a:endParaRPr sz="1600"/>
                    </a:p>
                  </a:txBody>
                  <a:tcPr marT="9525" marB="0" marR="9525" marL="9525" anchor="b"/>
                </a:tc>
              </a:tr>
              <a:tr h="423525">
                <a:tc>
                  <a:txBody>
                    <a:bodyPr/>
                    <a:lstStyle/>
                    <a:p>
                      <a:pPr indent="0" lvl="0" marL="0" marR="0" rtl="0" algn="l">
                        <a:spcBef>
                          <a:spcPts val="0"/>
                        </a:spcBef>
                        <a:spcAft>
                          <a:spcPts val="0"/>
                        </a:spcAft>
                        <a:buNone/>
                      </a:pPr>
                      <a:r>
                        <a:rPr lang="en-IN" sz="1600">
                          <a:solidFill>
                            <a:srgbClr val="000000"/>
                          </a:solidFill>
                        </a:rPr>
                        <a:t>CASH RATIO</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rtl="0" algn="l">
                        <a:spcBef>
                          <a:spcPts val="0"/>
                        </a:spcBef>
                        <a:spcAft>
                          <a:spcPts val="0"/>
                        </a:spcAft>
                        <a:buNone/>
                      </a:pPr>
                      <a:r>
                        <a:rPr lang="en-IN" sz="1600"/>
                        <a:t>0.36</a:t>
                      </a:r>
                      <a:endParaRPr sz="1600"/>
                    </a:p>
                  </a:txBody>
                  <a:tcPr marT="9525" marB="0" marR="9525" marL="9525" anchor="b"/>
                </a:tc>
                <a:tc>
                  <a:txBody>
                    <a:bodyPr/>
                    <a:lstStyle/>
                    <a:p>
                      <a:pPr indent="0" lvl="0" marL="0" rtl="0" algn="l">
                        <a:spcBef>
                          <a:spcPts val="0"/>
                        </a:spcBef>
                        <a:spcAft>
                          <a:spcPts val="0"/>
                        </a:spcAft>
                        <a:buNone/>
                      </a:pPr>
                      <a:r>
                        <a:rPr lang="en-IN" sz="1600"/>
                        <a:t>0.20</a:t>
                      </a:r>
                      <a:endParaRPr sz="1600"/>
                    </a:p>
                  </a:txBody>
                  <a:tcPr marT="9525" marB="0" marR="9525" marL="9525" anchor="b"/>
                </a:tc>
              </a:tr>
              <a:tr h="423525">
                <a:tc>
                  <a:txBody>
                    <a:bodyPr/>
                    <a:lstStyle/>
                    <a:p>
                      <a:pPr indent="0" lvl="0" marL="0" marR="0" rtl="0" algn="l">
                        <a:spcBef>
                          <a:spcPts val="0"/>
                        </a:spcBef>
                        <a:spcAft>
                          <a:spcPts val="0"/>
                        </a:spcAft>
                        <a:buNone/>
                      </a:pPr>
                      <a:r>
                        <a:rPr lang="en-IN" sz="1600"/>
                        <a:t>NET PROFIT MARGIN</a:t>
                      </a:r>
                      <a:endParaRPr sz="1600"/>
                    </a:p>
                  </a:txBody>
                  <a:tcPr marT="9525" marB="0" marR="9525" marL="9525" anchor="b"/>
                </a:tc>
                <a:tc>
                  <a:txBody>
                    <a:bodyPr/>
                    <a:lstStyle/>
                    <a:p>
                      <a:pPr indent="0" lvl="0" marL="0" rtl="0" algn="l">
                        <a:spcBef>
                          <a:spcPts val="0"/>
                        </a:spcBef>
                        <a:spcAft>
                          <a:spcPts val="0"/>
                        </a:spcAft>
                        <a:buNone/>
                      </a:pPr>
                      <a:r>
                        <a:rPr lang="en-IN" sz="1600"/>
                        <a:t>23.81</a:t>
                      </a:r>
                      <a:endParaRPr sz="1600"/>
                    </a:p>
                  </a:txBody>
                  <a:tcPr marT="9525" marB="0" marR="9525" marL="9525" anchor="b"/>
                </a:tc>
                <a:tc>
                  <a:txBody>
                    <a:bodyPr/>
                    <a:lstStyle/>
                    <a:p>
                      <a:pPr indent="0" lvl="0" marL="0" rtl="0" algn="l">
                        <a:spcBef>
                          <a:spcPts val="0"/>
                        </a:spcBef>
                        <a:spcAft>
                          <a:spcPts val="0"/>
                        </a:spcAft>
                        <a:buNone/>
                      </a:pPr>
                      <a:r>
                        <a:rPr lang="en-IN" sz="1600"/>
                        <a:t>14.04</a:t>
                      </a:r>
                      <a:endParaRPr sz="1600"/>
                    </a:p>
                  </a:txBody>
                  <a:tcPr marT="9525" marB="0" marR="9525" marL="9525" anchor="b"/>
                </a:tc>
              </a:tr>
              <a:tr h="423525">
                <a:tc>
                  <a:txBody>
                    <a:bodyPr/>
                    <a:lstStyle/>
                    <a:p>
                      <a:pPr indent="0" lvl="0" marL="0" marR="0" rtl="0" algn="l">
                        <a:spcBef>
                          <a:spcPts val="0"/>
                        </a:spcBef>
                        <a:spcAft>
                          <a:spcPts val="0"/>
                        </a:spcAft>
                        <a:buNone/>
                      </a:pPr>
                      <a:r>
                        <a:rPr lang="en-IN" sz="1600"/>
                        <a:t>DEBT EQUITY RATIO</a:t>
                      </a:r>
                      <a:endParaRPr sz="1600"/>
                    </a:p>
                  </a:txBody>
                  <a:tcPr marT="9525" marB="0" marR="9525" marL="9525" anchor="b"/>
                </a:tc>
                <a:tc>
                  <a:txBody>
                    <a:bodyPr/>
                    <a:lstStyle/>
                    <a:p>
                      <a:pPr indent="0" lvl="0" marL="0" rtl="0" algn="l">
                        <a:spcBef>
                          <a:spcPts val="0"/>
                        </a:spcBef>
                        <a:spcAft>
                          <a:spcPts val="0"/>
                        </a:spcAft>
                        <a:buNone/>
                      </a:pPr>
                      <a:r>
                        <a:rPr lang="en-IN" sz="1600"/>
                        <a:t>0.08</a:t>
                      </a:r>
                      <a:endParaRPr sz="1600"/>
                    </a:p>
                  </a:txBody>
                  <a:tcPr marT="9525" marB="0" marR="9525" marL="9525" anchor="b"/>
                </a:tc>
                <a:tc>
                  <a:txBody>
                    <a:bodyPr/>
                    <a:lstStyle/>
                    <a:p>
                      <a:pPr indent="0" lvl="0" marL="0" rtl="0" algn="l">
                        <a:spcBef>
                          <a:spcPts val="0"/>
                        </a:spcBef>
                        <a:spcAft>
                          <a:spcPts val="0"/>
                        </a:spcAft>
                        <a:buNone/>
                      </a:pPr>
                      <a:r>
                        <a:rPr lang="en-IN" sz="1600"/>
                        <a:t>0.015</a:t>
                      </a:r>
                      <a:endParaRPr sz="1600"/>
                    </a:p>
                  </a:txBody>
                  <a:tcPr marT="9525" marB="0" marR="9525" marL="9525" anchor="b"/>
                </a:tc>
              </a:tr>
              <a:tr h="423525">
                <a:tc>
                  <a:txBody>
                    <a:bodyPr/>
                    <a:lstStyle/>
                    <a:p>
                      <a:pPr indent="0" lvl="0" marL="0" marR="0" rtl="0" algn="l">
                        <a:spcBef>
                          <a:spcPts val="0"/>
                        </a:spcBef>
                        <a:spcAft>
                          <a:spcPts val="0"/>
                        </a:spcAft>
                        <a:buNone/>
                      </a:pPr>
                      <a:r>
                        <a:rPr lang="en-IN" sz="1600"/>
                        <a:t>EPS</a:t>
                      </a:r>
                      <a:endParaRPr sz="1600"/>
                    </a:p>
                  </a:txBody>
                  <a:tcPr marT="9525" marB="0" marR="9525" marL="9525" anchor="b"/>
                </a:tc>
                <a:tc>
                  <a:txBody>
                    <a:bodyPr/>
                    <a:lstStyle/>
                    <a:p>
                      <a:pPr indent="0" lvl="0" marL="0" rtl="0" algn="l">
                        <a:spcBef>
                          <a:spcPts val="0"/>
                        </a:spcBef>
                        <a:spcAft>
                          <a:spcPts val="0"/>
                        </a:spcAft>
                        <a:buNone/>
                      </a:pPr>
                      <a:r>
                        <a:rPr lang="en-IN" sz="1600"/>
                        <a:t>103.2</a:t>
                      </a:r>
                      <a:endParaRPr sz="1600"/>
                    </a:p>
                  </a:txBody>
                  <a:tcPr marT="9525" marB="0" marR="9525" marL="9525" anchor="b"/>
                </a:tc>
                <a:tc>
                  <a:txBody>
                    <a:bodyPr/>
                    <a:lstStyle/>
                    <a:p>
                      <a:pPr indent="0" lvl="0" marL="0" rtl="0" algn="l">
                        <a:spcBef>
                          <a:spcPts val="0"/>
                        </a:spcBef>
                        <a:spcAft>
                          <a:spcPts val="0"/>
                        </a:spcAft>
                        <a:buNone/>
                      </a:pPr>
                      <a:r>
                        <a:rPr lang="en-IN" sz="1600"/>
                        <a:t>51.61</a:t>
                      </a:r>
                      <a:endParaRPr sz="1600"/>
                    </a:p>
                  </a:txBody>
                  <a:tcPr marT="9525" marB="0" marR="9525" marL="9525" anchor="b"/>
                </a:tc>
              </a:tr>
            </a:tbl>
          </a:graphicData>
        </a:graphic>
      </p:graphicFrame>
      <p:graphicFrame>
        <p:nvGraphicFramePr>
          <p:cNvPr id="294" name="Google Shape;294;g282ecb1a70e_5_7"/>
          <p:cNvGraphicFramePr/>
          <p:nvPr/>
        </p:nvGraphicFramePr>
        <p:xfrm>
          <a:off x="6436390" y="3886841"/>
          <a:ext cx="3000000" cy="3000000"/>
        </p:xfrm>
        <a:graphic>
          <a:graphicData uri="http://schemas.openxmlformats.org/drawingml/2006/table">
            <a:tbl>
              <a:tblPr>
                <a:noFill/>
                <a:tableStyleId>{10A9EAFC-228B-4080-8CE8-CD0B8FC76FD6}</a:tableStyleId>
              </a:tblPr>
              <a:tblGrid>
                <a:gridCol w="2286675"/>
                <a:gridCol w="1221075"/>
                <a:gridCol w="1897025"/>
              </a:tblGrid>
              <a:tr h="423525">
                <a:tc>
                  <a:txBody>
                    <a:bodyPr/>
                    <a:lstStyle/>
                    <a:p>
                      <a:pPr indent="0" lvl="0" marL="0" marR="0" rtl="0" algn="l">
                        <a:spcBef>
                          <a:spcPts val="0"/>
                        </a:spcBef>
                        <a:spcAft>
                          <a:spcPts val="0"/>
                        </a:spcAft>
                        <a:buNone/>
                      </a:pPr>
                      <a:r>
                        <a:rPr b="1" lang="en-IN" sz="2200">
                          <a:solidFill>
                            <a:srgbClr val="000000"/>
                          </a:solidFill>
                        </a:rPr>
                        <a:t>2023</a:t>
                      </a:r>
                      <a:endParaRPr b="1" i="0" sz="2200" u="none" cap="none" strike="noStrike">
                        <a:solidFill>
                          <a:srgbClr val="000000"/>
                        </a:solidFill>
                      </a:endParaRPr>
                    </a:p>
                  </a:txBody>
                  <a:tcPr marT="9525" marB="0" marR="9525" marL="9525" anchor="b">
                    <a:lnB cap="flat" cmpd="sng" w="12700">
                      <a:solidFill>
                        <a:schemeClr val="lt1"/>
                      </a:solidFill>
                      <a:prstDash val="solid"/>
                      <a:round/>
                      <a:headEnd len="sm" w="sm" type="none"/>
                      <a:tailEnd len="sm" w="sm" type="none"/>
                    </a:lnB>
                  </a:tcPr>
                </a:tc>
                <a:tc>
                  <a:txBody>
                    <a:bodyPr/>
                    <a:lstStyle/>
                    <a:p>
                      <a:pPr indent="0" lvl="0" marL="0" marR="0" rtl="0" algn="r">
                        <a:spcBef>
                          <a:spcPts val="0"/>
                        </a:spcBef>
                        <a:spcAft>
                          <a:spcPts val="0"/>
                        </a:spcAft>
                        <a:buNone/>
                      </a:pPr>
                      <a:r>
                        <a:rPr b="1" lang="en-IN" sz="1600"/>
                        <a:t>TCS</a:t>
                      </a:r>
                      <a:endParaRPr b="1"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a:t>TECH MAHINDRA</a:t>
                      </a:r>
                      <a:endParaRPr b="1" i="0" sz="1600" u="none" cap="none" strike="noStrike">
                        <a:solidFill>
                          <a:srgbClr val="000000"/>
                        </a:solidFill>
                        <a:latin typeface="Calibri"/>
                        <a:ea typeface="Calibri"/>
                        <a:cs typeface="Calibri"/>
                        <a:sym typeface="Calibri"/>
                      </a:endParaRPr>
                    </a:p>
                  </a:txBody>
                  <a:tcPr marT="9525" marB="0" marR="9525" marL="9525" anchor="b"/>
                </a:tc>
              </a:tr>
              <a:tr h="423525">
                <a:tc>
                  <a:txBody>
                    <a:bodyPr/>
                    <a:lstStyle/>
                    <a:p>
                      <a:pPr indent="0" lvl="0" marL="0" marR="0" rtl="0" algn="l">
                        <a:spcBef>
                          <a:spcPts val="0"/>
                        </a:spcBef>
                        <a:spcAft>
                          <a:spcPts val="0"/>
                        </a:spcAft>
                        <a:buNone/>
                      </a:pPr>
                      <a:r>
                        <a:rPr lang="en-IN" sz="1600">
                          <a:solidFill>
                            <a:srgbClr val="000000"/>
                          </a:solidFill>
                        </a:rPr>
                        <a:t>CURRENT RATIO</a:t>
                      </a:r>
                      <a:endParaRPr b="0" i="0" sz="16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IN" sz="1600"/>
                        <a:t>2.36</a:t>
                      </a:r>
                      <a:endParaRPr sz="1600"/>
                    </a:p>
                  </a:txBody>
                  <a:tcPr marT="9525" marB="0" marR="9525" marL="9525" anchor="b">
                    <a:lnL cap="flat" cmpd="sng" w="12700">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IN" sz="1600"/>
                        <a:t>2.07</a:t>
                      </a:r>
                      <a:endParaRPr sz="1600"/>
                    </a:p>
                  </a:txBody>
                  <a:tcPr marT="9525" marB="0" marR="9525" marL="9525" anchor="b"/>
                </a:tc>
              </a:tr>
              <a:tr h="423525">
                <a:tc>
                  <a:txBody>
                    <a:bodyPr/>
                    <a:lstStyle/>
                    <a:p>
                      <a:pPr indent="0" lvl="0" marL="0" marR="0" rtl="0" algn="l">
                        <a:spcBef>
                          <a:spcPts val="0"/>
                        </a:spcBef>
                        <a:spcAft>
                          <a:spcPts val="0"/>
                        </a:spcAft>
                        <a:buNone/>
                      </a:pPr>
                      <a:r>
                        <a:rPr lang="en-IN" sz="1600">
                          <a:solidFill>
                            <a:srgbClr val="000000"/>
                          </a:solidFill>
                        </a:rPr>
                        <a:t>CASH RATIO</a:t>
                      </a:r>
                      <a:endParaRPr b="0" i="0" sz="16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IN" sz="1600"/>
                        <a:t>0.12</a:t>
                      </a:r>
                      <a:endParaRPr sz="1600"/>
                    </a:p>
                  </a:txBody>
                  <a:tcPr marT="9525" marB="0" marR="9525" marL="9525" anchor="b">
                    <a:lnL cap="flat" cmpd="sng" w="12700">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IN" sz="1600"/>
                        <a:t>0.14</a:t>
                      </a:r>
                      <a:endParaRPr sz="1600"/>
                    </a:p>
                  </a:txBody>
                  <a:tcPr marT="9525" marB="0" marR="9525" marL="9525" anchor="b"/>
                </a:tc>
              </a:tr>
              <a:tr h="423525">
                <a:tc>
                  <a:txBody>
                    <a:bodyPr/>
                    <a:lstStyle/>
                    <a:p>
                      <a:pPr indent="0" lvl="0" marL="0" marR="0" rtl="0" algn="l">
                        <a:spcBef>
                          <a:spcPts val="0"/>
                        </a:spcBef>
                        <a:spcAft>
                          <a:spcPts val="0"/>
                        </a:spcAft>
                        <a:buNone/>
                      </a:pPr>
                      <a:r>
                        <a:rPr lang="en-IN" sz="1600"/>
                        <a:t>NET PROFIT MARGIN</a:t>
                      </a:r>
                      <a:endParaRPr sz="1600"/>
                    </a:p>
                  </a:txBody>
                  <a:tcPr marT="9525" marB="0"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IN" sz="1600"/>
                        <a:t>20.54</a:t>
                      </a:r>
                      <a:endParaRPr sz="1600"/>
                    </a:p>
                  </a:txBody>
                  <a:tcPr marT="9525" marB="0" marR="9525" marL="9525" anchor="b">
                    <a:lnL cap="flat" cmpd="sng" w="12700">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IN" sz="1600"/>
                        <a:t>8.85</a:t>
                      </a:r>
                      <a:endParaRPr sz="1600"/>
                    </a:p>
                  </a:txBody>
                  <a:tcPr marT="9525" marB="0" marR="9525" marL="9525" anchor="b"/>
                </a:tc>
              </a:tr>
              <a:tr h="423525">
                <a:tc>
                  <a:txBody>
                    <a:bodyPr/>
                    <a:lstStyle/>
                    <a:p>
                      <a:pPr indent="0" lvl="0" marL="0" marR="0" rtl="0" algn="l">
                        <a:spcBef>
                          <a:spcPts val="0"/>
                        </a:spcBef>
                        <a:spcAft>
                          <a:spcPts val="0"/>
                        </a:spcAft>
                        <a:buNone/>
                      </a:pPr>
                      <a:r>
                        <a:rPr lang="en-IN" sz="1600"/>
                        <a:t>DEBT EQUITY RATIO</a:t>
                      </a:r>
                      <a:endParaRPr sz="1600"/>
                    </a:p>
                  </a:txBody>
                  <a:tcPr marT="9525" marB="0"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IN" sz="1600"/>
                        <a:t>0.08</a:t>
                      </a:r>
                      <a:endParaRPr sz="1600"/>
                    </a:p>
                  </a:txBody>
                  <a:tcPr marT="9525" marB="0" marR="9525" marL="9525" anchor="b">
                    <a:lnL cap="flat" cmpd="sng" w="12700">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IN" sz="1600"/>
                        <a:t>0.014</a:t>
                      </a:r>
                      <a:endParaRPr sz="1600"/>
                    </a:p>
                  </a:txBody>
                  <a:tcPr marT="9525" marB="0" marR="9525" marL="9525" anchor="b"/>
                </a:tc>
              </a:tr>
              <a:tr h="423525">
                <a:tc>
                  <a:txBody>
                    <a:bodyPr/>
                    <a:lstStyle/>
                    <a:p>
                      <a:pPr indent="0" lvl="0" marL="0" marR="0" rtl="0" algn="l">
                        <a:spcBef>
                          <a:spcPts val="0"/>
                        </a:spcBef>
                        <a:spcAft>
                          <a:spcPts val="0"/>
                        </a:spcAft>
                        <a:buNone/>
                      </a:pPr>
                      <a:r>
                        <a:rPr lang="en-IN" sz="1600"/>
                        <a:t>EPS</a:t>
                      </a:r>
                      <a:endParaRPr sz="1600"/>
                    </a:p>
                  </a:txBody>
                  <a:tcPr marT="9525" marB="0"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IN" sz="1600"/>
                        <a:t>106.84</a:t>
                      </a:r>
                      <a:endParaRPr sz="1600"/>
                    </a:p>
                  </a:txBody>
                  <a:tcPr marT="9525" marB="0" marR="9525" marL="9525" anchor="b">
                    <a:lnL cap="flat" cmpd="sng" w="12700">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IN" sz="1600"/>
                        <a:t>38.68</a:t>
                      </a:r>
                      <a:endParaRPr sz="1600"/>
                    </a:p>
                  </a:txBody>
                  <a:tcPr marT="9525" marB="0" marR="9525" marL="9525" anchor="b"/>
                </a:tc>
              </a:tr>
            </a:tbl>
          </a:graphicData>
        </a:graphic>
      </p:graphicFrame>
      <p:pic>
        <p:nvPicPr>
          <p:cNvPr descr="Rocked By Bribe-For-Job Scandal, TCS Fires Six Employees, Bans Staffing  Firms" id="295" name="Google Shape;295;g282ecb1a70e_5_7"/>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82ecb1a70e_6_0"/>
          <p:cNvSpPr txBox="1"/>
          <p:nvPr>
            <p:ph type="title"/>
          </p:nvPr>
        </p:nvSpPr>
        <p:spPr>
          <a:xfrm>
            <a:off x="2471275" y="0"/>
            <a:ext cx="6795900" cy="1102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CASH FLOW ANALYSIS</a:t>
            </a:r>
            <a:endParaRPr b="1"/>
          </a:p>
        </p:txBody>
      </p:sp>
      <p:sp>
        <p:nvSpPr>
          <p:cNvPr id="301" name="Google Shape;301;g282ecb1a70e_6_0"/>
          <p:cNvSpPr txBox="1"/>
          <p:nvPr>
            <p:ph idx="1" type="body"/>
          </p:nvPr>
        </p:nvSpPr>
        <p:spPr>
          <a:xfrm>
            <a:off x="221225" y="921775"/>
            <a:ext cx="7005300" cy="5543100"/>
          </a:xfrm>
          <a:prstGeom prst="rect">
            <a:avLst/>
          </a:prstGeom>
        </p:spPr>
        <p:txBody>
          <a:bodyPr anchorCtr="0" anchor="t" bIns="45700" lIns="91425" spcFirstLastPara="1" rIns="91425" wrap="square" tIns="45700">
            <a:normAutofit/>
          </a:bodyPr>
          <a:lstStyle/>
          <a:p>
            <a:pPr indent="-337466" lvl="0" marL="457200" rtl="0" algn="just">
              <a:lnSpc>
                <a:spcPct val="100000"/>
              </a:lnSpc>
              <a:spcBef>
                <a:spcPts val="1000"/>
              </a:spcBef>
              <a:spcAft>
                <a:spcPts val="0"/>
              </a:spcAft>
              <a:buSzPts val="1714"/>
              <a:buFont typeface="Avenir"/>
              <a:buChar char="•"/>
            </a:pPr>
            <a:r>
              <a:rPr lang="en-IN" sz="1714">
                <a:latin typeface="Avenir"/>
                <a:ea typeface="Avenir"/>
                <a:cs typeface="Avenir"/>
                <a:sym typeface="Avenir"/>
              </a:rPr>
              <a:t>The company had cash and cash equivalents of ₹1,462 crore at the end of the year 2023. This is a significant decrease from ₹8,197 crore at the beginning of the year.</a:t>
            </a:r>
            <a:endParaRPr sz="1714">
              <a:latin typeface="Avenir"/>
              <a:ea typeface="Avenir"/>
              <a:cs typeface="Avenir"/>
              <a:sym typeface="Avenir"/>
            </a:endParaRPr>
          </a:p>
          <a:p>
            <a:pPr indent="-337466" lvl="0" marL="457200" rtl="0" algn="just">
              <a:lnSpc>
                <a:spcPct val="100000"/>
              </a:lnSpc>
              <a:spcBef>
                <a:spcPts val="0"/>
              </a:spcBef>
              <a:spcAft>
                <a:spcPts val="0"/>
              </a:spcAft>
              <a:buSzPts val="1714"/>
              <a:buFont typeface="Avenir"/>
              <a:buChar char="•"/>
            </a:pPr>
            <a:r>
              <a:rPr lang="en-IN" sz="1714">
                <a:latin typeface="Avenir"/>
                <a:ea typeface="Avenir"/>
                <a:cs typeface="Avenir"/>
                <a:sym typeface="Avenir"/>
              </a:rPr>
              <a:t>The net change in cash and cash equivalents for the year ended March 31, 2023, was negative at -₹6,945 crore. This indicates that the company used more cash than it generated during the year.</a:t>
            </a:r>
            <a:endParaRPr sz="1714">
              <a:latin typeface="Avenir"/>
              <a:ea typeface="Avenir"/>
              <a:cs typeface="Avenir"/>
              <a:sym typeface="Avenir"/>
            </a:endParaRPr>
          </a:p>
          <a:p>
            <a:pPr indent="-337466" lvl="0" marL="457200" rtl="0" algn="just">
              <a:lnSpc>
                <a:spcPct val="100000"/>
              </a:lnSpc>
              <a:spcBef>
                <a:spcPts val="0"/>
              </a:spcBef>
              <a:spcAft>
                <a:spcPts val="0"/>
              </a:spcAft>
              <a:buSzPts val="1714"/>
              <a:buFont typeface="Avenir"/>
              <a:buChar char="•"/>
            </a:pPr>
            <a:r>
              <a:rPr lang="en-IN" sz="1714">
                <a:latin typeface="Avenir"/>
                <a:ea typeface="Avenir"/>
                <a:cs typeface="Avenir"/>
                <a:sym typeface="Avenir"/>
              </a:rPr>
              <a:t>The primary sources of cash for the firm in the year ended March 31, 2023, were its core operating activities and the proceeds from the sale or redemption of investments. These sources contributed to the firm's positive cash flow from operating and investing activities.</a:t>
            </a:r>
            <a:endParaRPr sz="1714">
              <a:latin typeface="Avenir"/>
              <a:ea typeface="Avenir"/>
              <a:cs typeface="Avenir"/>
              <a:sym typeface="Avenir"/>
            </a:endParaRPr>
          </a:p>
          <a:p>
            <a:pPr indent="-337466" lvl="0" marL="457200" rtl="0" algn="just">
              <a:lnSpc>
                <a:spcPct val="100000"/>
              </a:lnSpc>
              <a:spcBef>
                <a:spcPts val="0"/>
              </a:spcBef>
              <a:spcAft>
                <a:spcPts val="0"/>
              </a:spcAft>
              <a:buSzPts val="1714"/>
              <a:buFont typeface="Avenir"/>
              <a:buChar char="•"/>
            </a:pPr>
            <a:r>
              <a:rPr lang="en-IN" sz="1714">
                <a:latin typeface="Avenir"/>
                <a:ea typeface="Avenir"/>
                <a:cs typeface="Avenir"/>
                <a:sym typeface="Avenir"/>
              </a:rPr>
              <a:t>The firm appears to fund its capital expenditures through a combination of internal cash generation, proceeds from the sale of investments, and potentially other sources of financing.</a:t>
            </a:r>
            <a:endParaRPr sz="1714">
              <a:latin typeface="Avenir"/>
              <a:ea typeface="Avenir"/>
              <a:cs typeface="Avenir"/>
              <a:sym typeface="Avenir"/>
            </a:endParaRPr>
          </a:p>
          <a:p>
            <a:pPr indent="-337466" lvl="0" marL="457200" rtl="0" algn="just">
              <a:lnSpc>
                <a:spcPct val="100000"/>
              </a:lnSpc>
              <a:spcBef>
                <a:spcPts val="0"/>
              </a:spcBef>
              <a:spcAft>
                <a:spcPts val="0"/>
              </a:spcAft>
              <a:buSzPts val="1714"/>
              <a:buFont typeface="Avenir"/>
              <a:buChar char="•"/>
            </a:pPr>
            <a:r>
              <a:rPr lang="en-IN" sz="1714">
                <a:latin typeface="Avenir"/>
                <a:ea typeface="Avenir"/>
                <a:cs typeface="Avenir"/>
                <a:sym typeface="Avenir"/>
              </a:rPr>
              <a:t>It appears that the firm paid out more in dividends (₹41,347 crore) than it earned in net profit (₹39,106 crore) in the year ended March 31, 2023.</a:t>
            </a:r>
            <a:endParaRPr sz="1714">
              <a:latin typeface="Avenir"/>
              <a:ea typeface="Avenir"/>
              <a:cs typeface="Avenir"/>
              <a:sym typeface="Avenir"/>
            </a:endParaRPr>
          </a:p>
          <a:p>
            <a:pPr indent="-337466" lvl="0" marL="457200" rtl="0" algn="just">
              <a:lnSpc>
                <a:spcPct val="100000"/>
              </a:lnSpc>
              <a:spcBef>
                <a:spcPts val="0"/>
              </a:spcBef>
              <a:spcAft>
                <a:spcPts val="0"/>
              </a:spcAft>
              <a:buSzPts val="1714"/>
              <a:buFont typeface="Avenir"/>
              <a:buChar char="•"/>
            </a:pPr>
            <a:r>
              <a:rPr lang="en-IN" sz="1714">
                <a:latin typeface="Avenir"/>
                <a:ea typeface="Avenir"/>
                <a:cs typeface="Avenir"/>
                <a:sym typeface="Avenir"/>
              </a:rPr>
              <a:t>The net profit is higher than the cash flow from operating activities. Specifically, the net profit exceeds the cash generated from operations by ₹2,077 crore.</a:t>
            </a:r>
            <a:endParaRPr sz="700"/>
          </a:p>
        </p:txBody>
      </p:sp>
      <p:graphicFrame>
        <p:nvGraphicFramePr>
          <p:cNvPr id="302" name="Google Shape;302;g282ecb1a70e_6_0"/>
          <p:cNvGraphicFramePr/>
          <p:nvPr/>
        </p:nvGraphicFramePr>
        <p:xfrm>
          <a:off x="7338538" y="1598363"/>
          <a:ext cx="3000000" cy="3000000"/>
        </p:xfrm>
        <a:graphic>
          <a:graphicData uri="http://schemas.openxmlformats.org/drawingml/2006/table">
            <a:tbl>
              <a:tblPr>
                <a:noFill/>
                <a:tableStyleId>{E2E2D944-B6B6-466F-A0ED-C07DA8FA23FF}</a:tableStyleId>
              </a:tblPr>
              <a:tblGrid>
                <a:gridCol w="1880400"/>
                <a:gridCol w="2646175"/>
              </a:tblGrid>
              <a:tr h="272400">
                <a:tc>
                  <a:txBody>
                    <a:bodyPr/>
                    <a:lstStyle/>
                    <a:p>
                      <a:pPr indent="0" lvl="0" marL="0" rtl="0" algn="l">
                        <a:spcBef>
                          <a:spcPts val="0"/>
                        </a:spcBef>
                        <a:spcAft>
                          <a:spcPts val="0"/>
                        </a:spcAft>
                        <a:buNone/>
                      </a:pPr>
                      <a:r>
                        <a:rPr lang="en-IN" sz="1100">
                          <a:latin typeface="Calibri"/>
                          <a:ea typeface="Calibri"/>
                          <a:cs typeface="Calibri"/>
                          <a:sym typeface="Calibri"/>
                        </a:rPr>
                        <a:t>YEAR</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IN" sz="1100">
                          <a:latin typeface="Calibri"/>
                          <a:ea typeface="Calibri"/>
                          <a:cs typeface="Calibri"/>
                          <a:sym typeface="Calibri"/>
                        </a:rPr>
                        <a:t>Net Cash Generated from operating activities</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45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36127</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45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2023</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37029</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303" name="Google Shape;303;g282ecb1a70e_6_0"/>
          <p:cNvGraphicFramePr/>
          <p:nvPr/>
        </p:nvGraphicFramePr>
        <p:xfrm>
          <a:off x="7338550" y="2734413"/>
          <a:ext cx="3000000" cy="3000000"/>
        </p:xfrm>
        <a:graphic>
          <a:graphicData uri="http://schemas.openxmlformats.org/drawingml/2006/table">
            <a:tbl>
              <a:tblPr>
                <a:noFill/>
                <a:tableStyleId>{E2E2D944-B6B6-466F-A0ED-C07DA8FA23FF}</a:tableStyleId>
              </a:tblPr>
              <a:tblGrid>
                <a:gridCol w="1932050"/>
                <a:gridCol w="2594525"/>
              </a:tblGrid>
              <a:tr h="190500">
                <a:tc>
                  <a:txBody>
                    <a:bodyPr/>
                    <a:lstStyle/>
                    <a:p>
                      <a:pPr indent="0" lvl="0" marL="0" rtl="0" algn="l">
                        <a:spcBef>
                          <a:spcPts val="0"/>
                        </a:spcBef>
                        <a:spcAft>
                          <a:spcPts val="0"/>
                        </a:spcAft>
                        <a:buNone/>
                      </a:pPr>
                      <a:r>
                        <a:rPr lang="en-IN" sz="1100">
                          <a:latin typeface="Calibri"/>
                          <a:ea typeface="Calibri"/>
                          <a:cs typeface="Calibri"/>
                          <a:sym typeface="Calibri"/>
                        </a:rPr>
                        <a:t>YEAR</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IN" sz="1100">
                          <a:latin typeface="Calibri"/>
                          <a:ea typeface="Calibri"/>
                          <a:cs typeface="Calibri"/>
                          <a:sym typeface="Calibri"/>
                        </a:rPr>
                        <a:t>Net Cash flow from investing activities</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3642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2023</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3250</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304" name="Google Shape;304;g282ecb1a70e_6_0"/>
          <p:cNvGraphicFramePr/>
          <p:nvPr/>
        </p:nvGraphicFramePr>
        <p:xfrm>
          <a:off x="7338538" y="3827813"/>
          <a:ext cx="3000000" cy="3000000"/>
        </p:xfrm>
        <a:graphic>
          <a:graphicData uri="http://schemas.openxmlformats.org/drawingml/2006/table">
            <a:tbl>
              <a:tblPr>
                <a:noFill/>
                <a:tableStyleId>{E2E2D944-B6B6-466F-A0ED-C07DA8FA23FF}</a:tableStyleId>
              </a:tblPr>
              <a:tblGrid>
                <a:gridCol w="1940900"/>
                <a:gridCol w="2585675"/>
              </a:tblGrid>
              <a:tr h="284175">
                <a:tc>
                  <a:txBody>
                    <a:bodyPr/>
                    <a:lstStyle/>
                    <a:p>
                      <a:pPr indent="0" lvl="0" marL="0" rtl="0" algn="l">
                        <a:spcBef>
                          <a:spcPts val="0"/>
                        </a:spcBef>
                        <a:spcAft>
                          <a:spcPts val="0"/>
                        </a:spcAft>
                        <a:buNone/>
                      </a:pPr>
                      <a:r>
                        <a:rPr lang="en-IN" sz="1100">
                          <a:latin typeface="Calibri"/>
                          <a:ea typeface="Calibri"/>
                          <a:cs typeface="Calibri"/>
                          <a:sym typeface="Calibri"/>
                        </a:rPr>
                        <a:t>YEAR</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IN" sz="1100">
                          <a:latin typeface="Calibri"/>
                          <a:ea typeface="Calibri"/>
                          <a:cs typeface="Calibri"/>
                          <a:sym typeface="Calibri"/>
                        </a:rPr>
                        <a:t>Net cash used in Financing Activities</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-32797</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2023</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-47224</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305" name="Google Shape;305;g282ecb1a70e_6_0"/>
          <p:cNvGraphicFramePr/>
          <p:nvPr/>
        </p:nvGraphicFramePr>
        <p:xfrm>
          <a:off x="7338563" y="4932988"/>
          <a:ext cx="3000000" cy="3000000"/>
        </p:xfrm>
        <a:graphic>
          <a:graphicData uri="http://schemas.openxmlformats.org/drawingml/2006/table">
            <a:tbl>
              <a:tblPr>
                <a:noFill/>
                <a:tableStyleId>{E2E2D944-B6B6-466F-A0ED-C07DA8FA23FF}</a:tableStyleId>
              </a:tblPr>
              <a:tblGrid>
                <a:gridCol w="1932025"/>
                <a:gridCol w="2594550"/>
              </a:tblGrid>
              <a:tr h="190500">
                <a:tc>
                  <a:txBody>
                    <a:bodyPr/>
                    <a:lstStyle/>
                    <a:p>
                      <a:pPr indent="0" lvl="0" marL="0" rtl="0" algn="l">
                        <a:spcBef>
                          <a:spcPts val="0"/>
                        </a:spcBef>
                        <a:spcAft>
                          <a:spcPts val="0"/>
                        </a:spcAft>
                        <a:buNone/>
                      </a:pPr>
                      <a:r>
                        <a:rPr lang="en-IN" sz="1100">
                          <a:latin typeface="Calibri"/>
                          <a:ea typeface="Calibri"/>
                          <a:cs typeface="Calibri"/>
                          <a:sym typeface="Calibri"/>
                        </a:rPr>
                        <a:t>YEAR</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IN" sz="1100">
                          <a:latin typeface="Calibri"/>
                          <a:ea typeface="Calibri"/>
                          <a:cs typeface="Calibri"/>
                          <a:sym typeface="Calibri"/>
                        </a:rPr>
                        <a:t>Net change in cash and cash equivalents</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6972</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2023</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IN" sz="1100">
                          <a:latin typeface="Calibri"/>
                          <a:ea typeface="Calibri"/>
                          <a:cs typeface="Calibri"/>
                          <a:sym typeface="Calibri"/>
                        </a:rPr>
                        <a:t>-6945</a:t>
                      </a:r>
                      <a:endParaRPr sz="1100">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descr="Rocked By Bribe-For-Job Scandal, TCS Fires Six Employees, Bans Staffing  Firms" id="306" name="Google Shape;306;g282ecb1a70e_6_0"/>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82ecb1a70e_6_6"/>
          <p:cNvSpPr txBox="1"/>
          <p:nvPr>
            <p:ph type="title"/>
          </p:nvPr>
        </p:nvSpPr>
        <p:spPr>
          <a:xfrm>
            <a:off x="577650" y="0"/>
            <a:ext cx="326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sz="4100"/>
              <a:t>CONCLUSION</a:t>
            </a:r>
            <a:endParaRPr b="1" sz="5700"/>
          </a:p>
        </p:txBody>
      </p:sp>
      <p:sp>
        <p:nvSpPr>
          <p:cNvPr id="312" name="Google Shape;312;g282ecb1a70e_6_6"/>
          <p:cNvSpPr txBox="1"/>
          <p:nvPr>
            <p:ph idx="1" type="body"/>
          </p:nvPr>
        </p:nvSpPr>
        <p:spPr>
          <a:xfrm>
            <a:off x="577650" y="1204450"/>
            <a:ext cx="6389400" cy="4658400"/>
          </a:xfrm>
          <a:prstGeom prst="rect">
            <a:avLst/>
          </a:prstGeom>
        </p:spPr>
        <p:txBody>
          <a:bodyPr anchorCtr="0" anchor="t" bIns="45700" lIns="91425" spcFirstLastPara="1" rIns="91425" wrap="square" tIns="45700">
            <a:normAutofit fontScale="92500"/>
          </a:bodyPr>
          <a:lstStyle/>
          <a:p>
            <a:pPr indent="0" lvl="0" marL="0" rtl="0" algn="just">
              <a:lnSpc>
                <a:spcPct val="115000"/>
              </a:lnSpc>
              <a:spcBef>
                <a:spcPts val="1000"/>
              </a:spcBef>
              <a:spcAft>
                <a:spcPts val="0"/>
              </a:spcAft>
              <a:buClr>
                <a:schemeClr val="dk1"/>
              </a:buClr>
              <a:buSzPct val="51162"/>
              <a:buFont typeface="Arial"/>
              <a:buNone/>
            </a:pPr>
            <a:r>
              <a:rPr b="1" lang="en-IN" sz="2150" u="sng">
                <a:latin typeface="Avenir"/>
                <a:ea typeface="Avenir"/>
                <a:cs typeface="Avenir"/>
                <a:sym typeface="Avenir"/>
              </a:rPr>
              <a:t>Operating activities :</a:t>
            </a:r>
            <a:r>
              <a:rPr lang="en-IN" sz="2150">
                <a:latin typeface="Avenir"/>
                <a:ea typeface="Avenir"/>
                <a:cs typeface="Avenir"/>
                <a:sym typeface="Avenir"/>
              </a:rPr>
              <a:t>The revenue has seen a growth of 2.496%. The company has shown an increase in operating profit/ EBIT as compared to previous years. </a:t>
            </a:r>
            <a:endParaRPr sz="2150">
              <a:latin typeface="Avenir"/>
              <a:ea typeface="Avenir"/>
              <a:cs typeface="Avenir"/>
              <a:sym typeface="Avenir"/>
            </a:endParaRPr>
          </a:p>
          <a:p>
            <a:pPr indent="0" lvl="0" marL="0" rtl="0" algn="just">
              <a:lnSpc>
                <a:spcPct val="115000"/>
              </a:lnSpc>
              <a:spcBef>
                <a:spcPts val="1000"/>
              </a:spcBef>
              <a:spcAft>
                <a:spcPts val="0"/>
              </a:spcAft>
              <a:buClr>
                <a:schemeClr val="dk1"/>
              </a:buClr>
              <a:buSzPct val="51162"/>
              <a:buFont typeface="Arial"/>
              <a:buNone/>
            </a:pPr>
            <a:r>
              <a:t/>
            </a:r>
            <a:endParaRPr sz="2150">
              <a:latin typeface="Avenir"/>
              <a:ea typeface="Avenir"/>
              <a:cs typeface="Avenir"/>
              <a:sym typeface="Avenir"/>
            </a:endParaRPr>
          </a:p>
          <a:p>
            <a:pPr indent="0" lvl="0" marL="0" rtl="0" algn="just">
              <a:lnSpc>
                <a:spcPct val="115000"/>
              </a:lnSpc>
              <a:spcBef>
                <a:spcPts val="1000"/>
              </a:spcBef>
              <a:spcAft>
                <a:spcPts val="0"/>
              </a:spcAft>
              <a:buClr>
                <a:schemeClr val="dk1"/>
              </a:buClr>
              <a:buSzPct val="51162"/>
              <a:buFont typeface="Arial"/>
              <a:buNone/>
            </a:pPr>
            <a:r>
              <a:t/>
            </a:r>
            <a:endParaRPr b="1" sz="2150">
              <a:latin typeface="Avenir"/>
              <a:ea typeface="Avenir"/>
              <a:cs typeface="Avenir"/>
              <a:sym typeface="Avenir"/>
            </a:endParaRPr>
          </a:p>
          <a:p>
            <a:pPr indent="0" lvl="0" marL="0" rtl="0" algn="just">
              <a:lnSpc>
                <a:spcPct val="115000"/>
              </a:lnSpc>
              <a:spcBef>
                <a:spcPts val="1000"/>
              </a:spcBef>
              <a:spcAft>
                <a:spcPts val="0"/>
              </a:spcAft>
              <a:buClr>
                <a:schemeClr val="dk1"/>
              </a:buClr>
              <a:buSzPct val="51162"/>
              <a:buFont typeface="Arial"/>
              <a:buNone/>
            </a:pPr>
            <a:r>
              <a:t/>
            </a:r>
            <a:endParaRPr b="1" sz="2150">
              <a:latin typeface="Avenir"/>
              <a:ea typeface="Avenir"/>
              <a:cs typeface="Avenir"/>
              <a:sym typeface="Avenir"/>
            </a:endParaRPr>
          </a:p>
          <a:p>
            <a:pPr indent="0" lvl="0" marL="0" rtl="0" algn="just">
              <a:lnSpc>
                <a:spcPct val="115000"/>
              </a:lnSpc>
              <a:spcBef>
                <a:spcPts val="1000"/>
              </a:spcBef>
              <a:spcAft>
                <a:spcPts val="0"/>
              </a:spcAft>
              <a:buClr>
                <a:schemeClr val="dk1"/>
              </a:buClr>
              <a:buSzPct val="51162"/>
              <a:buFont typeface="Arial"/>
              <a:buNone/>
            </a:pPr>
            <a:r>
              <a:rPr b="1" lang="en-IN" sz="2150" u="sng">
                <a:latin typeface="Avenir"/>
                <a:ea typeface="Avenir"/>
                <a:cs typeface="Avenir"/>
                <a:sym typeface="Avenir"/>
              </a:rPr>
              <a:t>Investing activities :</a:t>
            </a:r>
            <a:r>
              <a:rPr b="1" lang="en-IN" sz="2150">
                <a:latin typeface="Avenir"/>
                <a:ea typeface="Avenir"/>
                <a:cs typeface="Avenir"/>
                <a:sym typeface="Avenir"/>
              </a:rPr>
              <a:t> </a:t>
            </a:r>
            <a:r>
              <a:rPr lang="en-IN" sz="2150">
                <a:latin typeface="Avenir"/>
                <a:ea typeface="Avenir"/>
                <a:cs typeface="Avenir"/>
                <a:sym typeface="Avenir"/>
              </a:rPr>
              <a:t>There is a reduction in the net cash generated from Investing activities as compared to the previous year by 10.76%. The company made </a:t>
            </a:r>
            <a:r>
              <a:rPr lang="en-IN" sz="2150">
                <a:latin typeface="Avenir"/>
                <a:ea typeface="Avenir"/>
                <a:cs typeface="Avenir"/>
                <a:sym typeface="Avenir"/>
              </a:rPr>
              <a:t>significantly</a:t>
            </a:r>
            <a:r>
              <a:rPr lang="en-IN" sz="2150">
                <a:latin typeface="Avenir"/>
                <a:ea typeface="Avenir"/>
                <a:cs typeface="Avenir"/>
                <a:sym typeface="Avenir"/>
              </a:rPr>
              <a:t> more investments in the year 2023.</a:t>
            </a:r>
            <a:endParaRPr sz="2150">
              <a:latin typeface="Avenir"/>
              <a:ea typeface="Avenir"/>
              <a:cs typeface="Avenir"/>
              <a:sym typeface="Avenir"/>
            </a:endParaRPr>
          </a:p>
          <a:p>
            <a:pPr indent="0" lvl="0" marL="0" rtl="0" algn="just">
              <a:spcBef>
                <a:spcPts val="1000"/>
              </a:spcBef>
              <a:spcAft>
                <a:spcPts val="0"/>
              </a:spcAft>
              <a:buNone/>
            </a:pPr>
            <a:r>
              <a:t/>
            </a:r>
            <a:endParaRPr/>
          </a:p>
        </p:txBody>
      </p:sp>
      <p:pic>
        <p:nvPicPr>
          <p:cNvPr id="313" name="Google Shape;313;g282ecb1a70e_6_6"/>
          <p:cNvPicPr preferRelativeResize="0"/>
          <p:nvPr/>
        </p:nvPicPr>
        <p:blipFill>
          <a:blip r:embed="rId3">
            <a:alphaModFix/>
          </a:blip>
          <a:stretch>
            <a:fillRect/>
          </a:stretch>
        </p:blipFill>
        <p:spPr>
          <a:xfrm>
            <a:off x="7299850" y="724675"/>
            <a:ext cx="4573075" cy="2731150"/>
          </a:xfrm>
          <a:prstGeom prst="rect">
            <a:avLst/>
          </a:prstGeom>
          <a:noFill/>
          <a:ln>
            <a:noFill/>
          </a:ln>
        </p:spPr>
      </p:pic>
      <p:pic>
        <p:nvPicPr>
          <p:cNvPr id="314" name="Google Shape;314;g282ecb1a70e_6_6"/>
          <p:cNvPicPr preferRelativeResize="0"/>
          <p:nvPr/>
        </p:nvPicPr>
        <p:blipFill>
          <a:blip r:embed="rId4">
            <a:alphaModFix/>
          </a:blip>
          <a:stretch>
            <a:fillRect/>
          </a:stretch>
        </p:blipFill>
        <p:spPr>
          <a:xfrm>
            <a:off x="7299850" y="3730150"/>
            <a:ext cx="4573076" cy="2657276"/>
          </a:xfrm>
          <a:prstGeom prst="rect">
            <a:avLst/>
          </a:prstGeom>
          <a:noFill/>
          <a:ln>
            <a:noFill/>
          </a:ln>
        </p:spPr>
      </p:pic>
      <p:pic>
        <p:nvPicPr>
          <p:cNvPr descr="Rocked By Bribe-For-Job Scandal, TCS Fires Six Employees, Bans Staffing  Firms" id="315" name="Google Shape;315;g282ecb1a70e_6_6"/>
          <p:cNvPicPr preferRelativeResize="0"/>
          <p:nvPr/>
        </p:nvPicPr>
        <p:blipFill rotWithShape="1">
          <a:blip r:embed="rId5">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82ecb1a70e_6_26"/>
          <p:cNvPicPr preferRelativeResize="0"/>
          <p:nvPr/>
        </p:nvPicPr>
        <p:blipFill>
          <a:blip r:embed="rId3">
            <a:alphaModFix/>
          </a:blip>
          <a:stretch>
            <a:fillRect/>
          </a:stretch>
        </p:blipFill>
        <p:spPr>
          <a:xfrm>
            <a:off x="7620250" y="634375"/>
            <a:ext cx="4225376" cy="2853750"/>
          </a:xfrm>
          <a:prstGeom prst="rect">
            <a:avLst/>
          </a:prstGeom>
          <a:noFill/>
          <a:ln>
            <a:noFill/>
          </a:ln>
        </p:spPr>
      </p:pic>
      <p:pic>
        <p:nvPicPr>
          <p:cNvPr id="321" name="Google Shape;321;g282ecb1a70e_6_26"/>
          <p:cNvPicPr preferRelativeResize="0"/>
          <p:nvPr/>
        </p:nvPicPr>
        <p:blipFill rotWithShape="1">
          <a:blip r:embed="rId4">
            <a:alphaModFix/>
          </a:blip>
          <a:srcRect b="0" l="0" r="-3637" t="0"/>
          <a:stretch/>
        </p:blipFill>
        <p:spPr>
          <a:xfrm>
            <a:off x="7620250" y="3825450"/>
            <a:ext cx="4356724" cy="2853750"/>
          </a:xfrm>
          <a:prstGeom prst="rect">
            <a:avLst/>
          </a:prstGeom>
          <a:noFill/>
          <a:ln>
            <a:noFill/>
          </a:ln>
        </p:spPr>
      </p:pic>
      <p:sp>
        <p:nvSpPr>
          <p:cNvPr id="322" name="Google Shape;322;g282ecb1a70e_6_26"/>
          <p:cNvSpPr txBox="1"/>
          <p:nvPr/>
        </p:nvSpPr>
        <p:spPr>
          <a:xfrm>
            <a:off x="528225" y="634375"/>
            <a:ext cx="6809100" cy="584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IN" sz="1942" u="sng">
                <a:solidFill>
                  <a:schemeClr val="dk1"/>
                </a:solidFill>
                <a:latin typeface="Avenir"/>
                <a:ea typeface="Avenir"/>
                <a:cs typeface="Avenir"/>
                <a:sym typeface="Avenir"/>
              </a:rPr>
              <a:t>Financing activities :</a:t>
            </a:r>
            <a:r>
              <a:rPr lang="en-IN" sz="1942">
                <a:solidFill>
                  <a:schemeClr val="dk1"/>
                </a:solidFill>
                <a:latin typeface="Avenir"/>
                <a:ea typeface="Avenir"/>
                <a:cs typeface="Avenir"/>
                <a:sym typeface="Avenir"/>
              </a:rPr>
              <a:t> The statement indicates huge cash outflow for year 2023 as compared to 2022. It shows a 43.98% percentage change. One of the reason TCS has observed outflow in financing activities is because the company has paid excessive dividend in 2023 compared to the available net profit. Above that the firm even has seen an increase in amount of repayment of lease, interest paid. </a:t>
            </a:r>
            <a:endParaRPr sz="1942">
              <a:solidFill>
                <a:schemeClr val="dk1"/>
              </a:solidFill>
              <a:latin typeface="Avenir"/>
              <a:ea typeface="Avenir"/>
              <a:cs typeface="Avenir"/>
              <a:sym typeface="Avenir"/>
            </a:endParaRPr>
          </a:p>
          <a:p>
            <a:pPr indent="0" lvl="0" marL="0" rtl="0" algn="just">
              <a:lnSpc>
                <a:spcPct val="115000"/>
              </a:lnSpc>
              <a:spcBef>
                <a:spcPts val="1000"/>
              </a:spcBef>
              <a:spcAft>
                <a:spcPts val="0"/>
              </a:spcAft>
              <a:buClr>
                <a:schemeClr val="dk1"/>
              </a:buClr>
              <a:buSzPts val="1100"/>
              <a:buFont typeface="Arial"/>
              <a:buNone/>
            </a:pPr>
            <a:r>
              <a:t/>
            </a:r>
            <a:endParaRPr sz="1942">
              <a:solidFill>
                <a:schemeClr val="dk1"/>
              </a:solidFill>
              <a:latin typeface="Avenir"/>
              <a:ea typeface="Avenir"/>
              <a:cs typeface="Avenir"/>
              <a:sym typeface="Avenir"/>
            </a:endParaRPr>
          </a:p>
          <a:p>
            <a:pPr indent="0" lvl="0" marL="0" rtl="0" algn="just">
              <a:lnSpc>
                <a:spcPct val="115000"/>
              </a:lnSpc>
              <a:spcBef>
                <a:spcPts val="1000"/>
              </a:spcBef>
              <a:spcAft>
                <a:spcPts val="0"/>
              </a:spcAft>
              <a:buClr>
                <a:schemeClr val="dk1"/>
              </a:buClr>
              <a:buSzPts val="1100"/>
              <a:buFont typeface="Arial"/>
              <a:buNone/>
            </a:pPr>
            <a:r>
              <a:rPr b="1" lang="en-IN" sz="1942" u="sng">
                <a:solidFill>
                  <a:schemeClr val="dk1"/>
                </a:solidFill>
                <a:latin typeface="Avenir"/>
                <a:ea typeface="Avenir"/>
                <a:cs typeface="Avenir"/>
                <a:sym typeface="Avenir"/>
              </a:rPr>
              <a:t>Cash and Cash equivalents :</a:t>
            </a:r>
            <a:r>
              <a:rPr lang="en-IN" sz="1942">
                <a:solidFill>
                  <a:schemeClr val="dk1"/>
                </a:solidFill>
                <a:latin typeface="Avenir"/>
                <a:ea typeface="Avenir"/>
                <a:cs typeface="Avenir"/>
                <a:sym typeface="Avenir"/>
              </a:rPr>
              <a:t> The net change in cash and cash equivalents was negative (-₹6,945 crore) for the year, indicating that the firm used more cash than it generated overall. The percentage change in cash and cash equivalent at the end of the year as compared to that of the previous year is significant reduction by 82.16%.</a:t>
            </a:r>
            <a:endParaRPr sz="1942">
              <a:solidFill>
                <a:schemeClr val="dk1"/>
              </a:solidFill>
              <a:latin typeface="Avenir"/>
              <a:ea typeface="Avenir"/>
              <a:cs typeface="Avenir"/>
              <a:sym typeface="Avenir"/>
            </a:endParaRPr>
          </a:p>
          <a:p>
            <a:pPr indent="0" lvl="0" marL="0" rtl="0" algn="l">
              <a:lnSpc>
                <a:spcPct val="90000"/>
              </a:lnSpc>
              <a:spcBef>
                <a:spcPts val="10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p:txBody>
      </p:sp>
      <p:pic>
        <p:nvPicPr>
          <p:cNvPr descr="Rocked By Bribe-For-Job Scandal, TCS Fires Six Employees, Bans Staffing  Firms" id="323" name="Google Shape;323;g282ecb1a70e_6_26"/>
          <p:cNvPicPr preferRelativeResize="0"/>
          <p:nvPr/>
        </p:nvPicPr>
        <p:blipFill rotWithShape="1">
          <a:blip r:embed="rId5">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282ecb1a70e_3_44"/>
          <p:cNvPicPr preferRelativeResize="0"/>
          <p:nvPr/>
        </p:nvPicPr>
        <p:blipFill>
          <a:blip r:embed="rId3">
            <a:alphaModFix/>
          </a:blip>
          <a:stretch>
            <a:fillRect/>
          </a:stretch>
        </p:blipFill>
        <p:spPr>
          <a:xfrm>
            <a:off x="0" y="0"/>
            <a:ext cx="12192000" cy="6857999"/>
          </a:xfrm>
          <a:prstGeom prst="rect">
            <a:avLst/>
          </a:prstGeom>
          <a:noFill/>
          <a:ln>
            <a:noFill/>
          </a:ln>
        </p:spPr>
      </p:pic>
      <p:pic>
        <p:nvPicPr>
          <p:cNvPr descr="Rocked By Bribe-For-Job Scandal, TCS Fires Six Employees, Bans Staffing  Firms" id="329" name="Google Shape;329;g282ecb1a70e_3_44"/>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82ecb1a70e_3_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a:t>DuPont ANALYSIS</a:t>
            </a:r>
            <a:endParaRPr/>
          </a:p>
        </p:txBody>
      </p:sp>
      <p:graphicFrame>
        <p:nvGraphicFramePr>
          <p:cNvPr id="335" name="Google Shape;335;g282ecb1a70e_3_53"/>
          <p:cNvGraphicFramePr/>
          <p:nvPr/>
        </p:nvGraphicFramePr>
        <p:xfrm>
          <a:off x="952500" y="1997175"/>
          <a:ext cx="3000000" cy="3000000"/>
        </p:xfrm>
        <a:graphic>
          <a:graphicData uri="http://schemas.openxmlformats.org/drawingml/2006/table">
            <a:tbl>
              <a:tblPr>
                <a:noFill/>
                <a:tableStyleId>{66D27B3C-D0E1-487F-A3B0-DF390C5CB6F5}</a:tableStyleId>
              </a:tblPr>
              <a:tblGrid>
                <a:gridCol w="3078725"/>
                <a:gridCol w="2940475"/>
                <a:gridCol w="2141575"/>
                <a:gridCol w="2126225"/>
              </a:tblGrid>
              <a:tr h="584500">
                <a:tc>
                  <a:txBody>
                    <a:bodyPr/>
                    <a:lstStyle/>
                    <a:p>
                      <a:pPr indent="0" lvl="0" marL="0" rtl="0" algn="l">
                        <a:spcBef>
                          <a:spcPts val="0"/>
                        </a:spcBef>
                        <a:spcAft>
                          <a:spcPts val="0"/>
                        </a:spcAft>
                        <a:buNone/>
                      </a:pPr>
                      <a:r>
                        <a:rPr b="1" lang="en-IN" sz="1900"/>
                        <a:t>DuPont ANALYSIS</a:t>
                      </a:r>
                      <a:endParaRPr b="1" sz="1900"/>
                    </a:p>
                  </a:txBody>
                  <a:tcPr marT="91425" marB="91425" marR="91425" marL="91425"/>
                </a:tc>
                <a:tc>
                  <a:txBody>
                    <a:bodyPr/>
                    <a:lstStyle/>
                    <a:p>
                      <a:pPr indent="0" lvl="0" marL="0" rtl="0" algn="l">
                        <a:spcBef>
                          <a:spcPts val="0"/>
                        </a:spcBef>
                        <a:spcAft>
                          <a:spcPts val="0"/>
                        </a:spcAft>
                        <a:buNone/>
                      </a:pPr>
                      <a:r>
                        <a:t/>
                      </a:r>
                      <a:endParaRPr b="1" sz="1900"/>
                    </a:p>
                  </a:txBody>
                  <a:tcPr marT="91425" marB="91425" marR="91425" marL="91425"/>
                </a:tc>
                <a:tc>
                  <a:txBody>
                    <a:bodyPr/>
                    <a:lstStyle/>
                    <a:p>
                      <a:pPr indent="0" lvl="0" marL="0" rtl="0" algn="r">
                        <a:spcBef>
                          <a:spcPts val="0"/>
                        </a:spcBef>
                        <a:spcAft>
                          <a:spcPts val="0"/>
                        </a:spcAft>
                        <a:buNone/>
                      </a:pPr>
                      <a:r>
                        <a:rPr b="1" lang="en-IN" sz="1900"/>
                        <a:t>2023</a:t>
                      </a:r>
                      <a:endParaRPr b="1" sz="1900"/>
                    </a:p>
                  </a:txBody>
                  <a:tcPr marT="91425" marB="91425" marR="91425" marL="91425"/>
                </a:tc>
                <a:tc>
                  <a:txBody>
                    <a:bodyPr/>
                    <a:lstStyle/>
                    <a:p>
                      <a:pPr indent="0" lvl="0" marL="0" rtl="0" algn="r">
                        <a:spcBef>
                          <a:spcPts val="0"/>
                        </a:spcBef>
                        <a:spcAft>
                          <a:spcPts val="0"/>
                        </a:spcAft>
                        <a:buNone/>
                      </a:pPr>
                      <a:r>
                        <a:rPr b="1" lang="en-IN" sz="1900"/>
                        <a:t>2022</a:t>
                      </a:r>
                      <a:endParaRPr b="1" sz="1900"/>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Return on Equity </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52.46</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49.48</a:t>
                      </a:r>
                      <a:endParaRPr sz="1900">
                        <a:latin typeface="Avenir"/>
                        <a:ea typeface="Avenir"/>
                        <a:cs typeface="Avenir"/>
                        <a:sym typeface="Avenir"/>
                      </a:endParaRPr>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Net Profit Margin</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IN" sz="1900">
                          <a:latin typeface="Avenir"/>
                          <a:ea typeface="Avenir"/>
                          <a:cs typeface="Avenir"/>
                          <a:sym typeface="Avenir"/>
                        </a:rPr>
                        <a:t>PAT/Net Sales</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20.54</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23.81</a:t>
                      </a:r>
                      <a:endParaRPr sz="1900">
                        <a:latin typeface="Avenir"/>
                        <a:ea typeface="Avenir"/>
                        <a:cs typeface="Avenir"/>
                        <a:sym typeface="Avenir"/>
                      </a:endParaRPr>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Asset Turnover Ratio</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IN" sz="1900">
                          <a:latin typeface="Avenir"/>
                          <a:ea typeface="Avenir"/>
                          <a:cs typeface="Avenir"/>
                          <a:sym typeface="Avenir"/>
                        </a:rPr>
                        <a:t>Net Sales/Total Assets</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1.58</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1.39</a:t>
                      </a:r>
                      <a:endParaRPr sz="1900">
                        <a:latin typeface="Avenir"/>
                        <a:ea typeface="Avenir"/>
                        <a:cs typeface="Avenir"/>
                        <a:sym typeface="Avenir"/>
                      </a:endParaRPr>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Equity Multiplier</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IN" sz="1900">
                          <a:latin typeface="Avenir"/>
                          <a:ea typeface="Avenir"/>
                          <a:cs typeface="Avenir"/>
                          <a:sym typeface="Avenir"/>
                        </a:rPr>
                        <a:t>Total Assets/Net worth</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1.6</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1.57</a:t>
                      </a:r>
                      <a:endParaRPr sz="1900">
                        <a:latin typeface="Avenir"/>
                        <a:ea typeface="Avenir"/>
                        <a:cs typeface="Avenir"/>
                        <a:sym typeface="Avenir"/>
                      </a:endParaRPr>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Return on Total Asset</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IN" sz="1900">
                          <a:latin typeface="Avenir"/>
                          <a:ea typeface="Avenir"/>
                          <a:cs typeface="Avenir"/>
                          <a:sym typeface="Avenir"/>
                        </a:rPr>
                        <a:t>(PAT/Total Assets)*100</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32.63</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31.49</a:t>
                      </a:r>
                      <a:endParaRPr sz="1900">
                        <a:latin typeface="Avenir"/>
                        <a:ea typeface="Avenir"/>
                        <a:cs typeface="Avenir"/>
                        <a:sym typeface="Avenir"/>
                      </a:endParaRPr>
                    </a:p>
                  </a:txBody>
                  <a:tcPr marT="91425" marB="91425" marR="91425" marL="91425"/>
                </a:tc>
              </a:tr>
              <a:tr h="584500">
                <a:tc>
                  <a:txBody>
                    <a:bodyPr/>
                    <a:lstStyle/>
                    <a:p>
                      <a:pPr indent="0" lvl="0" marL="0" rtl="0" algn="l">
                        <a:spcBef>
                          <a:spcPts val="0"/>
                        </a:spcBef>
                        <a:spcAft>
                          <a:spcPts val="0"/>
                        </a:spcAft>
                        <a:buNone/>
                      </a:pPr>
                      <a:r>
                        <a:rPr lang="en-IN" sz="1900">
                          <a:latin typeface="Avenir"/>
                          <a:ea typeface="Avenir"/>
                          <a:cs typeface="Avenir"/>
                          <a:sym typeface="Avenir"/>
                        </a:rPr>
                        <a:t>Operating Profit Ratio</a:t>
                      </a:r>
                      <a:endParaRPr sz="1900">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IN" sz="1900">
                          <a:latin typeface="Avenir"/>
                          <a:ea typeface="Avenir"/>
                          <a:cs typeface="Avenir"/>
                          <a:sym typeface="Avenir"/>
                        </a:rPr>
                        <a:t>PBIT/Net Sales</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27.51</a:t>
                      </a:r>
                      <a:endParaRPr sz="1900">
                        <a:latin typeface="Avenir"/>
                        <a:ea typeface="Avenir"/>
                        <a:cs typeface="Avenir"/>
                        <a:sym typeface="Avenir"/>
                      </a:endParaRPr>
                    </a:p>
                  </a:txBody>
                  <a:tcPr marT="91425" marB="91425" marR="91425" marL="91425"/>
                </a:tc>
                <a:tc>
                  <a:txBody>
                    <a:bodyPr/>
                    <a:lstStyle/>
                    <a:p>
                      <a:pPr indent="0" lvl="0" marL="0" rtl="0" algn="r">
                        <a:spcBef>
                          <a:spcPts val="0"/>
                        </a:spcBef>
                        <a:spcAft>
                          <a:spcPts val="0"/>
                        </a:spcAft>
                        <a:buNone/>
                      </a:pPr>
                      <a:r>
                        <a:rPr lang="en-IN" sz="1900">
                          <a:latin typeface="Avenir"/>
                          <a:ea typeface="Avenir"/>
                          <a:cs typeface="Avenir"/>
                          <a:sym typeface="Avenir"/>
                        </a:rPr>
                        <a:t>31.31</a:t>
                      </a:r>
                      <a:endParaRPr sz="1900">
                        <a:latin typeface="Avenir"/>
                        <a:ea typeface="Avenir"/>
                        <a:cs typeface="Avenir"/>
                        <a:sym typeface="Avenir"/>
                      </a:endParaRPr>
                    </a:p>
                  </a:txBody>
                  <a:tcPr marT="91425" marB="91425" marR="91425" marL="91425"/>
                </a:tc>
              </a:tr>
            </a:tbl>
          </a:graphicData>
        </a:graphic>
      </p:graphicFrame>
      <p:pic>
        <p:nvPicPr>
          <p:cNvPr descr="Rocked By Bribe-For-Job Scandal, TCS Fires Six Employees, Bans Staffing  Firms" id="336" name="Google Shape;336;g282ecb1a70e_3_53"/>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82ecb1a70e_3_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a:t>DuPont ANALYSIS</a:t>
            </a:r>
            <a:endParaRPr/>
          </a:p>
        </p:txBody>
      </p:sp>
      <p:sp>
        <p:nvSpPr>
          <p:cNvPr id="342" name="Google Shape;342;g282ecb1a70e_3_32"/>
          <p:cNvSpPr txBox="1"/>
          <p:nvPr>
            <p:ph idx="1" type="body"/>
          </p:nvPr>
        </p:nvSpPr>
        <p:spPr>
          <a:xfrm>
            <a:off x="838200" y="1527075"/>
            <a:ext cx="10515600" cy="5085000"/>
          </a:xfrm>
          <a:prstGeom prst="rect">
            <a:avLst/>
          </a:prstGeom>
        </p:spPr>
        <p:txBody>
          <a:bodyPr anchorCtr="0" anchor="t" bIns="45700" lIns="91425" spcFirstLastPara="1" rIns="91425" wrap="square" tIns="45700">
            <a:normAutofit/>
          </a:bodyPr>
          <a:lstStyle/>
          <a:p>
            <a:pPr indent="0" lvl="0" marL="0" rtl="0" algn="just">
              <a:lnSpc>
                <a:spcPct val="115000"/>
              </a:lnSpc>
              <a:spcBef>
                <a:spcPts val="1000"/>
              </a:spcBef>
              <a:spcAft>
                <a:spcPts val="0"/>
              </a:spcAft>
              <a:buNone/>
            </a:pPr>
            <a:r>
              <a:rPr lang="en-IN" sz="1800">
                <a:latin typeface="Avenir"/>
                <a:ea typeface="Avenir"/>
                <a:cs typeface="Avenir"/>
                <a:sym typeface="Avenir"/>
              </a:rPr>
              <a:t>The dupont model helps us to determine the contribution of each factor to the change in Return on net worth. The return on net </a:t>
            </a:r>
            <a:r>
              <a:rPr lang="en-IN" sz="1800">
                <a:latin typeface="Avenir"/>
                <a:ea typeface="Avenir"/>
                <a:cs typeface="Avenir"/>
                <a:sym typeface="Avenir"/>
              </a:rPr>
              <a:t>worth is increasing, this shows that the company is generating marginal profit per equity as compared to the previous year. </a:t>
            </a:r>
            <a:endParaRPr sz="1800">
              <a:latin typeface="Avenir"/>
              <a:ea typeface="Avenir"/>
              <a:cs typeface="Avenir"/>
              <a:sym typeface="Avenir"/>
            </a:endParaRPr>
          </a:p>
          <a:p>
            <a:pPr indent="0" lvl="0" marL="0" rtl="0" algn="just">
              <a:lnSpc>
                <a:spcPct val="115000"/>
              </a:lnSpc>
              <a:spcBef>
                <a:spcPts val="1000"/>
              </a:spcBef>
              <a:spcAft>
                <a:spcPts val="0"/>
              </a:spcAft>
              <a:buNone/>
            </a:pPr>
            <a:r>
              <a:rPr lang="en-IN" sz="1800">
                <a:latin typeface="Avenir"/>
                <a:ea typeface="Avenir"/>
                <a:cs typeface="Avenir"/>
                <a:sym typeface="Avenir"/>
              </a:rPr>
              <a:t>This change is mainly because of change in net profit ratio as the assets turnover ratio has increased and the increase in asset turnover ratio shows that the company is efficient in generating revenue from its assets. </a:t>
            </a:r>
            <a:endParaRPr sz="1800">
              <a:latin typeface="Avenir"/>
              <a:ea typeface="Avenir"/>
              <a:cs typeface="Avenir"/>
              <a:sym typeface="Avenir"/>
            </a:endParaRPr>
          </a:p>
          <a:p>
            <a:pPr indent="0" lvl="0" marL="0" rtl="0" algn="just">
              <a:lnSpc>
                <a:spcPct val="115000"/>
              </a:lnSpc>
              <a:spcBef>
                <a:spcPts val="1000"/>
              </a:spcBef>
              <a:spcAft>
                <a:spcPts val="0"/>
              </a:spcAft>
              <a:buNone/>
            </a:pPr>
            <a:r>
              <a:rPr lang="en-IN" sz="1800">
                <a:latin typeface="Avenir"/>
                <a:ea typeface="Avenir"/>
                <a:cs typeface="Avenir"/>
                <a:sym typeface="Avenir"/>
              </a:rPr>
              <a:t>There is not much change in leverage ratio which means average total assets and average net worth have increased in the same proportion.</a:t>
            </a:r>
            <a:endParaRPr sz="1800">
              <a:latin typeface="Avenir"/>
              <a:ea typeface="Avenir"/>
              <a:cs typeface="Avenir"/>
              <a:sym typeface="Avenir"/>
            </a:endParaRPr>
          </a:p>
          <a:p>
            <a:pPr indent="0" lvl="0" marL="0" rtl="0" algn="l">
              <a:spcBef>
                <a:spcPts val="1000"/>
              </a:spcBef>
              <a:spcAft>
                <a:spcPts val="0"/>
              </a:spcAft>
              <a:buNone/>
            </a:pPr>
            <a:r>
              <a:t/>
            </a:r>
            <a:endParaRPr sz="1800">
              <a:latin typeface="Avenir"/>
              <a:ea typeface="Avenir"/>
              <a:cs typeface="Avenir"/>
              <a:sym typeface="Avenir"/>
            </a:endParaRPr>
          </a:p>
          <a:p>
            <a:pPr indent="0" lvl="0" marL="0" rtl="0" algn="l">
              <a:spcBef>
                <a:spcPts val="1000"/>
              </a:spcBef>
              <a:spcAft>
                <a:spcPts val="0"/>
              </a:spcAft>
              <a:buNone/>
            </a:pPr>
            <a:r>
              <a:t/>
            </a:r>
            <a:endParaRPr sz="1800">
              <a:latin typeface="Avenir"/>
              <a:ea typeface="Avenir"/>
              <a:cs typeface="Avenir"/>
              <a:sym typeface="Avenir"/>
            </a:endParaRPr>
          </a:p>
        </p:txBody>
      </p:sp>
      <p:pic>
        <p:nvPicPr>
          <p:cNvPr id="343" name="Google Shape;343;g282ecb1a70e_3_32"/>
          <p:cNvPicPr preferRelativeResize="0"/>
          <p:nvPr/>
        </p:nvPicPr>
        <p:blipFill>
          <a:blip r:embed="rId3">
            <a:alphaModFix/>
          </a:blip>
          <a:stretch>
            <a:fillRect/>
          </a:stretch>
        </p:blipFill>
        <p:spPr>
          <a:xfrm>
            <a:off x="3596125" y="4562750"/>
            <a:ext cx="4999751" cy="2049324"/>
          </a:xfrm>
          <a:prstGeom prst="rect">
            <a:avLst/>
          </a:prstGeom>
          <a:noFill/>
          <a:ln cap="flat" cmpd="sng" w="9525">
            <a:solidFill>
              <a:schemeClr val="dk1"/>
            </a:solidFill>
            <a:prstDash val="solid"/>
            <a:round/>
            <a:headEnd len="sm" w="sm" type="none"/>
            <a:tailEnd len="sm" w="sm" type="none"/>
          </a:ln>
        </p:spPr>
      </p:pic>
      <p:pic>
        <p:nvPicPr>
          <p:cNvPr descr="Rocked By Bribe-For-Job Scandal, TCS Fires Six Employees, Bans Staffing  Firms" id="344" name="Google Shape;344;g282ecb1a70e_3_32"/>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82ecb1a70e_3_8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ROA AND ROE OF THE INDUSTRY</a:t>
            </a:r>
            <a:endParaRPr/>
          </a:p>
        </p:txBody>
      </p:sp>
      <p:graphicFrame>
        <p:nvGraphicFramePr>
          <p:cNvPr id="350" name="Google Shape;350;g282ecb1a70e_3_82"/>
          <p:cNvGraphicFramePr/>
          <p:nvPr/>
        </p:nvGraphicFramePr>
        <p:xfrm>
          <a:off x="988750" y="1690825"/>
          <a:ext cx="3000000" cy="3000000"/>
        </p:xfrm>
        <a:graphic>
          <a:graphicData uri="http://schemas.openxmlformats.org/drawingml/2006/table">
            <a:tbl>
              <a:tblPr>
                <a:noFill/>
                <a:tableStyleId>{66D27B3C-D0E1-487F-A3B0-DF390C5CB6F5}</a:tableStyleId>
              </a:tblPr>
              <a:tblGrid>
                <a:gridCol w="1970100"/>
                <a:gridCol w="1725925"/>
                <a:gridCol w="1842225"/>
                <a:gridCol w="1634950"/>
                <a:gridCol w="3041300"/>
              </a:tblGrid>
              <a:tr h="598425">
                <a:tc>
                  <a:txBody>
                    <a:bodyPr/>
                    <a:lstStyle/>
                    <a:p>
                      <a:pPr indent="0" lvl="0" marL="0" rtl="0" algn="l">
                        <a:spcBef>
                          <a:spcPts val="0"/>
                        </a:spcBef>
                        <a:spcAft>
                          <a:spcPts val="0"/>
                        </a:spcAft>
                        <a:buNone/>
                      </a:pPr>
                      <a:r>
                        <a:t/>
                      </a:r>
                      <a:endParaRPr sz="2300"/>
                    </a:p>
                  </a:txBody>
                  <a:tcPr marT="91425" marB="91425" marR="91425" marL="91425"/>
                </a:tc>
                <a:tc>
                  <a:txBody>
                    <a:bodyPr/>
                    <a:lstStyle/>
                    <a:p>
                      <a:pPr indent="0" lvl="0" marL="0" rtl="0" algn="r">
                        <a:spcBef>
                          <a:spcPts val="0"/>
                        </a:spcBef>
                        <a:spcAft>
                          <a:spcPts val="0"/>
                        </a:spcAft>
                        <a:buNone/>
                      </a:pPr>
                      <a:r>
                        <a:rPr b="1" lang="en-IN" sz="2300"/>
                        <a:t>TCS</a:t>
                      </a:r>
                      <a:endParaRPr b="1" sz="2300"/>
                    </a:p>
                  </a:txBody>
                  <a:tcPr marT="91425" marB="91425" marR="91425" marL="91425"/>
                </a:tc>
                <a:tc>
                  <a:txBody>
                    <a:bodyPr/>
                    <a:lstStyle/>
                    <a:p>
                      <a:pPr indent="0" lvl="0" marL="0" rtl="0" algn="r">
                        <a:spcBef>
                          <a:spcPts val="0"/>
                        </a:spcBef>
                        <a:spcAft>
                          <a:spcPts val="0"/>
                        </a:spcAft>
                        <a:buNone/>
                      </a:pPr>
                      <a:r>
                        <a:rPr b="1" lang="en-IN" sz="2300"/>
                        <a:t>INFOSYS</a:t>
                      </a:r>
                      <a:endParaRPr b="1" sz="2300"/>
                    </a:p>
                  </a:txBody>
                  <a:tcPr marT="91425" marB="91425" marR="91425" marL="91425"/>
                </a:tc>
                <a:tc>
                  <a:txBody>
                    <a:bodyPr/>
                    <a:lstStyle/>
                    <a:p>
                      <a:pPr indent="0" lvl="0" marL="0" rtl="0" algn="r">
                        <a:spcBef>
                          <a:spcPts val="0"/>
                        </a:spcBef>
                        <a:spcAft>
                          <a:spcPts val="0"/>
                        </a:spcAft>
                        <a:buNone/>
                      </a:pPr>
                      <a:r>
                        <a:rPr b="1" lang="en-IN" sz="2300"/>
                        <a:t>WIPRO</a:t>
                      </a:r>
                      <a:endParaRPr b="1" sz="2300"/>
                    </a:p>
                  </a:txBody>
                  <a:tcPr marT="91425" marB="91425" marR="91425" marL="91425"/>
                </a:tc>
                <a:tc>
                  <a:txBody>
                    <a:bodyPr/>
                    <a:lstStyle/>
                    <a:p>
                      <a:pPr indent="0" lvl="0" marL="0" rtl="0" algn="r">
                        <a:spcBef>
                          <a:spcPts val="0"/>
                        </a:spcBef>
                        <a:spcAft>
                          <a:spcPts val="0"/>
                        </a:spcAft>
                        <a:buNone/>
                      </a:pPr>
                      <a:r>
                        <a:rPr b="1" lang="en-IN" sz="2300"/>
                        <a:t>TECH MAHINDRA</a:t>
                      </a:r>
                      <a:endParaRPr b="1" sz="2300"/>
                    </a:p>
                  </a:txBody>
                  <a:tcPr marT="91425" marB="91425" marR="91425" marL="91425"/>
                </a:tc>
              </a:tr>
              <a:tr h="504725">
                <a:tc>
                  <a:txBody>
                    <a:bodyPr/>
                    <a:lstStyle/>
                    <a:p>
                      <a:pPr indent="0" lvl="0" marL="0" rtl="0" algn="l">
                        <a:spcBef>
                          <a:spcPts val="0"/>
                        </a:spcBef>
                        <a:spcAft>
                          <a:spcPts val="0"/>
                        </a:spcAft>
                        <a:buNone/>
                      </a:pPr>
                      <a:r>
                        <a:rPr b="1" lang="en-IN" sz="2300"/>
                        <a:t>ROE - 2023</a:t>
                      </a:r>
                      <a:endParaRPr b="1" sz="2300"/>
                    </a:p>
                  </a:txBody>
                  <a:tcPr marT="91425" marB="91425" marR="91425" marL="91425"/>
                </a:tc>
                <a:tc>
                  <a:txBody>
                    <a:bodyPr/>
                    <a:lstStyle/>
                    <a:p>
                      <a:pPr indent="0" lvl="0" marL="0" rtl="0" algn="r">
                        <a:spcBef>
                          <a:spcPts val="0"/>
                        </a:spcBef>
                        <a:spcAft>
                          <a:spcPts val="0"/>
                        </a:spcAft>
                        <a:buNone/>
                      </a:pPr>
                      <a:r>
                        <a:rPr lang="en-IN" sz="2000"/>
                        <a:t>52.46</a:t>
                      </a:r>
                      <a:endParaRPr sz="2000"/>
                    </a:p>
                  </a:txBody>
                  <a:tcPr marT="91425" marB="91425" marR="91425" marL="91425"/>
                </a:tc>
                <a:tc>
                  <a:txBody>
                    <a:bodyPr/>
                    <a:lstStyle/>
                    <a:p>
                      <a:pPr indent="0" lvl="0" marL="0" rtl="0" algn="r">
                        <a:spcBef>
                          <a:spcPts val="0"/>
                        </a:spcBef>
                        <a:spcAft>
                          <a:spcPts val="0"/>
                        </a:spcAft>
                        <a:buNone/>
                      </a:pPr>
                      <a:r>
                        <a:rPr lang="en-IN" sz="2000"/>
                        <a:t>34.34</a:t>
                      </a:r>
                      <a:endParaRPr sz="2000"/>
                    </a:p>
                  </a:txBody>
                  <a:tcPr marT="91425" marB="91425" marR="91425" marL="91425"/>
                </a:tc>
                <a:tc>
                  <a:txBody>
                    <a:bodyPr/>
                    <a:lstStyle/>
                    <a:p>
                      <a:pPr indent="0" lvl="0" marL="0" rtl="0" algn="r">
                        <a:spcBef>
                          <a:spcPts val="0"/>
                        </a:spcBef>
                        <a:spcAft>
                          <a:spcPts val="0"/>
                        </a:spcAft>
                        <a:buNone/>
                      </a:pPr>
                      <a:r>
                        <a:rPr lang="en-IN" sz="2000"/>
                        <a:t>14.62</a:t>
                      </a:r>
                      <a:endParaRPr sz="2000"/>
                    </a:p>
                  </a:txBody>
                  <a:tcPr marT="91425" marB="91425" marR="91425" marL="91425"/>
                </a:tc>
                <a:tc>
                  <a:txBody>
                    <a:bodyPr/>
                    <a:lstStyle/>
                    <a:p>
                      <a:pPr indent="0" lvl="0" marL="0" rtl="0" algn="r">
                        <a:spcBef>
                          <a:spcPts val="0"/>
                        </a:spcBef>
                        <a:spcAft>
                          <a:spcPts val="0"/>
                        </a:spcAft>
                        <a:buNone/>
                      </a:pPr>
                      <a:r>
                        <a:rPr lang="en-IN" sz="2000"/>
                        <a:t>15.21</a:t>
                      </a:r>
                      <a:endParaRPr sz="2000"/>
                    </a:p>
                  </a:txBody>
                  <a:tcPr marT="91425" marB="91425" marR="91425" marL="91425"/>
                </a:tc>
              </a:tr>
              <a:tr h="504725">
                <a:tc>
                  <a:txBody>
                    <a:bodyPr/>
                    <a:lstStyle/>
                    <a:p>
                      <a:pPr indent="0" lvl="0" marL="0" rtl="0" algn="l">
                        <a:spcBef>
                          <a:spcPts val="0"/>
                        </a:spcBef>
                        <a:spcAft>
                          <a:spcPts val="0"/>
                        </a:spcAft>
                        <a:buNone/>
                      </a:pPr>
                      <a:r>
                        <a:rPr b="1" lang="en-IN" sz="2300"/>
                        <a:t>ROE - 2022</a:t>
                      </a:r>
                      <a:endParaRPr b="1" sz="2300"/>
                    </a:p>
                  </a:txBody>
                  <a:tcPr marT="91425" marB="91425" marR="91425" marL="91425"/>
                </a:tc>
                <a:tc>
                  <a:txBody>
                    <a:bodyPr/>
                    <a:lstStyle/>
                    <a:p>
                      <a:pPr indent="0" lvl="0" marL="0" rtl="0" algn="r">
                        <a:spcBef>
                          <a:spcPts val="0"/>
                        </a:spcBef>
                        <a:spcAft>
                          <a:spcPts val="0"/>
                        </a:spcAft>
                        <a:buNone/>
                      </a:pPr>
                      <a:r>
                        <a:rPr lang="en-IN" sz="2000"/>
                        <a:t>49.48</a:t>
                      </a:r>
                      <a:endParaRPr sz="2000"/>
                    </a:p>
                  </a:txBody>
                  <a:tcPr marT="91425" marB="91425" marR="91425" marL="91425"/>
                </a:tc>
                <a:tc>
                  <a:txBody>
                    <a:bodyPr/>
                    <a:lstStyle/>
                    <a:p>
                      <a:pPr indent="0" lvl="0" marL="0" rtl="0" algn="r">
                        <a:spcBef>
                          <a:spcPts val="0"/>
                        </a:spcBef>
                        <a:spcAft>
                          <a:spcPts val="0"/>
                        </a:spcAft>
                        <a:buNone/>
                      </a:pPr>
                      <a:r>
                        <a:rPr lang="en-IN" sz="2000"/>
                        <a:t>30.63</a:t>
                      </a:r>
                      <a:endParaRPr sz="2000"/>
                    </a:p>
                  </a:txBody>
                  <a:tcPr marT="91425" marB="91425" marR="91425" marL="91425"/>
                </a:tc>
                <a:tc>
                  <a:txBody>
                    <a:bodyPr/>
                    <a:lstStyle/>
                    <a:p>
                      <a:pPr indent="0" lvl="0" marL="0" rtl="0" algn="r">
                        <a:spcBef>
                          <a:spcPts val="0"/>
                        </a:spcBef>
                        <a:spcAft>
                          <a:spcPts val="0"/>
                        </a:spcAft>
                        <a:buNone/>
                      </a:pPr>
                      <a:r>
                        <a:rPr lang="en-IN" sz="2000"/>
                        <a:t>22.32</a:t>
                      </a:r>
                      <a:endParaRPr sz="2000"/>
                    </a:p>
                  </a:txBody>
                  <a:tcPr marT="91425" marB="91425" marR="91425" marL="91425"/>
                </a:tc>
                <a:tc>
                  <a:txBody>
                    <a:bodyPr/>
                    <a:lstStyle/>
                    <a:p>
                      <a:pPr indent="0" lvl="0" marL="0" rtl="0" algn="r">
                        <a:spcBef>
                          <a:spcPts val="0"/>
                        </a:spcBef>
                        <a:spcAft>
                          <a:spcPts val="0"/>
                        </a:spcAft>
                        <a:buNone/>
                      </a:pPr>
                      <a:r>
                        <a:rPr lang="en-IN" sz="2000"/>
                        <a:t>19.00</a:t>
                      </a:r>
                      <a:endParaRPr sz="2000"/>
                    </a:p>
                  </a:txBody>
                  <a:tcPr marT="91425" marB="91425" marR="91425" marL="91425"/>
                </a:tc>
              </a:tr>
              <a:tr h="504725">
                <a:tc>
                  <a:txBody>
                    <a:bodyPr/>
                    <a:lstStyle/>
                    <a:p>
                      <a:pPr indent="0" lvl="0" marL="0" rtl="0" algn="l">
                        <a:spcBef>
                          <a:spcPts val="0"/>
                        </a:spcBef>
                        <a:spcAft>
                          <a:spcPts val="0"/>
                        </a:spcAft>
                        <a:buNone/>
                      </a:pPr>
                      <a:r>
                        <a:rPr b="1" lang="en-IN" sz="2300"/>
                        <a:t>ROA - 2023</a:t>
                      </a:r>
                      <a:endParaRPr b="1" sz="2300"/>
                    </a:p>
                  </a:txBody>
                  <a:tcPr marT="91425" marB="91425" marR="91425" marL="91425"/>
                </a:tc>
                <a:tc>
                  <a:txBody>
                    <a:bodyPr/>
                    <a:lstStyle/>
                    <a:p>
                      <a:pPr indent="0" lvl="0" marL="0" rtl="0" algn="r">
                        <a:spcBef>
                          <a:spcPts val="0"/>
                        </a:spcBef>
                        <a:spcAft>
                          <a:spcPts val="0"/>
                        </a:spcAft>
                        <a:buNone/>
                      </a:pPr>
                      <a:r>
                        <a:rPr lang="en-IN" sz="2000"/>
                        <a:t>32.63</a:t>
                      </a:r>
                      <a:endParaRPr sz="2000"/>
                    </a:p>
                  </a:txBody>
                  <a:tcPr marT="91425" marB="91425" marR="91425" marL="91425"/>
                </a:tc>
                <a:tc>
                  <a:txBody>
                    <a:bodyPr/>
                    <a:lstStyle/>
                    <a:p>
                      <a:pPr indent="0" lvl="0" marL="0" rtl="0" algn="r">
                        <a:spcBef>
                          <a:spcPts val="0"/>
                        </a:spcBef>
                        <a:spcAft>
                          <a:spcPts val="0"/>
                        </a:spcAft>
                        <a:buNone/>
                      </a:pPr>
                      <a:r>
                        <a:rPr lang="en-IN" sz="2000"/>
                        <a:t>22.96</a:t>
                      </a:r>
                      <a:endParaRPr sz="2000"/>
                    </a:p>
                  </a:txBody>
                  <a:tcPr marT="91425" marB="91425" marR="91425" marL="91425"/>
                </a:tc>
                <a:tc>
                  <a:txBody>
                    <a:bodyPr/>
                    <a:lstStyle/>
                    <a:p>
                      <a:pPr indent="0" lvl="0" marL="0" rtl="0" algn="r">
                        <a:spcBef>
                          <a:spcPts val="0"/>
                        </a:spcBef>
                        <a:spcAft>
                          <a:spcPts val="0"/>
                        </a:spcAft>
                        <a:buNone/>
                      </a:pPr>
                      <a:r>
                        <a:rPr lang="en-IN" sz="2000"/>
                        <a:t>10.75</a:t>
                      </a:r>
                      <a:endParaRPr sz="2000"/>
                    </a:p>
                  </a:txBody>
                  <a:tcPr marT="91425" marB="91425" marR="91425" marL="91425"/>
                </a:tc>
                <a:tc>
                  <a:txBody>
                    <a:bodyPr/>
                    <a:lstStyle/>
                    <a:p>
                      <a:pPr indent="0" lvl="0" marL="0" rtl="0" algn="r">
                        <a:spcBef>
                          <a:spcPts val="0"/>
                        </a:spcBef>
                        <a:spcAft>
                          <a:spcPts val="0"/>
                        </a:spcAft>
                        <a:buNone/>
                      </a:pPr>
                      <a:r>
                        <a:rPr lang="en-IN" sz="2000"/>
                        <a:t>10.48</a:t>
                      </a:r>
                      <a:endParaRPr sz="2000"/>
                    </a:p>
                  </a:txBody>
                  <a:tcPr marT="91425" marB="91425" marR="91425" marL="91425"/>
                </a:tc>
              </a:tr>
              <a:tr h="504725">
                <a:tc>
                  <a:txBody>
                    <a:bodyPr/>
                    <a:lstStyle/>
                    <a:p>
                      <a:pPr indent="0" lvl="0" marL="0" rtl="0" algn="l">
                        <a:spcBef>
                          <a:spcPts val="0"/>
                        </a:spcBef>
                        <a:spcAft>
                          <a:spcPts val="0"/>
                        </a:spcAft>
                        <a:buNone/>
                      </a:pPr>
                      <a:r>
                        <a:rPr b="1" lang="en-IN" sz="2300"/>
                        <a:t>ROA - 2022</a:t>
                      </a:r>
                      <a:endParaRPr b="1" sz="2300"/>
                    </a:p>
                  </a:txBody>
                  <a:tcPr marT="91425" marB="91425" marR="91425" marL="91425"/>
                </a:tc>
                <a:tc>
                  <a:txBody>
                    <a:bodyPr/>
                    <a:lstStyle/>
                    <a:p>
                      <a:pPr indent="0" lvl="0" marL="0" rtl="0" algn="r">
                        <a:spcBef>
                          <a:spcPts val="0"/>
                        </a:spcBef>
                        <a:spcAft>
                          <a:spcPts val="0"/>
                        </a:spcAft>
                        <a:buNone/>
                      </a:pPr>
                      <a:r>
                        <a:rPr lang="en-IN" sz="2000"/>
                        <a:t>31.49</a:t>
                      </a:r>
                      <a:endParaRPr sz="2000"/>
                    </a:p>
                  </a:txBody>
                  <a:tcPr marT="91425" marB="91425" marR="91425" marL="91425"/>
                </a:tc>
                <a:tc>
                  <a:txBody>
                    <a:bodyPr/>
                    <a:lstStyle/>
                    <a:p>
                      <a:pPr indent="0" lvl="0" marL="0" rtl="0" algn="r">
                        <a:spcBef>
                          <a:spcPts val="0"/>
                        </a:spcBef>
                        <a:spcAft>
                          <a:spcPts val="0"/>
                        </a:spcAft>
                        <a:buNone/>
                      </a:pPr>
                      <a:r>
                        <a:rPr lang="en-IN" sz="2000"/>
                        <a:t>21.36</a:t>
                      </a:r>
                      <a:endParaRPr sz="2000"/>
                    </a:p>
                  </a:txBody>
                  <a:tcPr marT="91425" marB="91425" marR="91425" marL="91425"/>
                </a:tc>
                <a:tc>
                  <a:txBody>
                    <a:bodyPr/>
                    <a:lstStyle/>
                    <a:p>
                      <a:pPr indent="0" lvl="0" marL="0" rtl="0" algn="r">
                        <a:spcBef>
                          <a:spcPts val="0"/>
                        </a:spcBef>
                        <a:spcAft>
                          <a:spcPts val="0"/>
                        </a:spcAft>
                        <a:buNone/>
                      </a:pPr>
                      <a:r>
                        <a:rPr lang="en-IN" sz="2000"/>
                        <a:t>15.09</a:t>
                      </a:r>
                      <a:endParaRPr sz="2000"/>
                    </a:p>
                  </a:txBody>
                  <a:tcPr marT="91425" marB="91425" marR="91425" marL="91425"/>
                </a:tc>
                <a:tc>
                  <a:txBody>
                    <a:bodyPr/>
                    <a:lstStyle/>
                    <a:p>
                      <a:pPr indent="0" lvl="0" marL="0" rtl="0" algn="r">
                        <a:spcBef>
                          <a:spcPts val="0"/>
                        </a:spcBef>
                        <a:spcAft>
                          <a:spcPts val="0"/>
                        </a:spcAft>
                        <a:buNone/>
                      </a:pPr>
                      <a:r>
                        <a:rPr lang="en-IN" sz="2000"/>
                        <a:t>14.03</a:t>
                      </a:r>
                      <a:endParaRPr sz="2000"/>
                    </a:p>
                  </a:txBody>
                  <a:tcPr marT="91425" marB="91425" marR="91425" marL="91425"/>
                </a:tc>
              </a:tr>
            </a:tbl>
          </a:graphicData>
        </a:graphic>
      </p:graphicFrame>
      <p:pic>
        <p:nvPicPr>
          <p:cNvPr descr="Rocked By Bribe-For-Job Scandal, TCS Fires Six Employees, Bans Staffing  Firms" id="351" name="Google Shape;351;g282ecb1a70e_3_82"/>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
        <p:nvSpPr>
          <p:cNvPr id="352" name="Google Shape;352;g282ecb1a70e_3_82"/>
          <p:cNvSpPr txBox="1"/>
          <p:nvPr/>
        </p:nvSpPr>
        <p:spPr>
          <a:xfrm>
            <a:off x="739800" y="4719475"/>
            <a:ext cx="10712400" cy="1610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Font typeface="Avenir"/>
              <a:buChar char="●"/>
            </a:pPr>
            <a:r>
              <a:rPr lang="en-IN" sz="1800">
                <a:solidFill>
                  <a:schemeClr val="dk1"/>
                </a:solidFill>
                <a:latin typeface="Avenir"/>
                <a:ea typeface="Avenir"/>
                <a:cs typeface="Avenir"/>
                <a:sym typeface="Avenir"/>
              </a:rPr>
              <a:t>The ROE indicates that the company is generating better revenues from the earnings it has successfully retained compared to its competitors for </a:t>
            </a:r>
            <a:r>
              <a:rPr lang="en-IN" sz="1800">
                <a:solidFill>
                  <a:schemeClr val="dk1"/>
                </a:solidFill>
                <a:latin typeface="Avenir"/>
                <a:ea typeface="Avenir"/>
                <a:cs typeface="Avenir"/>
                <a:sym typeface="Avenir"/>
              </a:rPr>
              <a:t>the</a:t>
            </a:r>
            <a:r>
              <a:rPr lang="en-IN" sz="1800">
                <a:solidFill>
                  <a:schemeClr val="dk1"/>
                </a:solidFill>
                <a:latin typeface="Avenir"/>
                <a:ea typeface="Avenir"/>
                <a:cs typeface="Avenir"/>
                <a:sym typeface="Avenir"/>
              </a:rPr>
              <a:t> past 2 years.</a:t>
            </a:r>
            <a:endParaRPr sz="1800">
              <a:solidFill>
                <a:schemeClr val="dk1"/>
              </a:solidFill>
              <a:latin typeface="Avenir"/>
              <a:ea typeface="Avenir"/>
              <a:cs typeface="Avenir"/>
              <a:sym typeface="Avenir"/>
            </a:endParaRPr>
          </a:p>
          <a:p>
            <a:pPr indent="-342900" lvl="0" marL="457200" rtl="0" algn="just">
              <a:spcBef>
                <a:spcPts val="0"/>
              </a:spcBef>
              <a:spcAft>
                <a:spcPts val="0"/>
              </a:spcAft>
              <a:buClr>
                <a:schemeClr val="dk1"/>
              </a:buClr>
              <a:buSzPts val="1800"/>
              <a:buFont typeface="Avenir"/>
              <a:buChar char="●"/>
            </a:pPr>
            <a:r>
              <a:rPr lang="en-IN" sz="1800">
                <a:solidFill>
                  <a:schemeClr val="dk1"/>
                </a:solidFill>
                <a:latin typeface="Avenir"/>
                <a:ea typeface="Avenir"/>
                <a:cs typeface="Avenir"/>
                <a:sym typeface="Avenir"/>
              </a:rPr>
              <a:t>The ROA indicates that the company has utilised its assets in a much better and efficient manner compared to its competitors for the past 2 years.</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3"/>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our Predictions For What Awaits The IT Industry In 2023" id="107" name="Google Shape;107;p3"/>
          <p:cNvPicPr preferRelativeResize="0"/>
          <p:nvPr/>
        </p:nvPicPr>
        <p:blipFill rotWithShape="1">
          <a:blip r:embed="rId3">
            <a:alphaModFix/>
          </a:blip>
          <a:srcRect b="-1" l="0" r="5882" t="0"/>
          <a:stretch/>
        </p:blipFill>
        <p:spPr>
          <a:xfrm>
            <a:off x="0" y="10"/>
            <a:ext cx="8792308" cy="6857990"/>
          </a:xfrm>
          <a:prstGeom prst="rect">
            <a:avLst/>
          </a:prstGeom>
          <a:noFill/>
          <a:ln>
            <a:noFill/>
          </a:ln>
        </p:spPr>
      </p:pic>
      <p:sp>
        <p:nvSpPr>
          <p:cNvPr id="108" name="Google Shape;108;p3"/>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3"/>
          <p:cNvSpPr txBox="1"/>
          <p:nvPr>
            <p:ph type="title"/>
          </p:nvPr>
        </p:nvSpPr>
        <p:spPr>
          <a:xfrm>
            <a:off x="5856314" y="-151233"/>
            <a:ext cx="6280534"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b="1" lang="en-IN" sz="3200">
                <a:latin typeface="Avenir"/>
                <a:ea typeface="Avenir"/>
                <a:cs typeface="Avenir"/>
                <a:sym typeface="Avenir"/>
              </a:rPr>
              <a:t>OVERVIEW OF THE INDUSTRY</a:t>
            </a:r>
            <a:endParaRPr/>
          </a:p>
        </p:txBody>
      </p:sp>
      <p:sp>
        <p:nvSpPr>
          <p:cNvPr id="110" name="Google Shape;110;p3"/>
          <p:cNvSpPr txBox="1"/>
          <p:nvPr>
            <p:ph idx="1" type="body"/>
          </p:nvPr>
        </p:nvSpPr>
        <p:spPr>
          <a:xfrm>
            <a:off x="5856314" y="1197836"/>
            <a:ext cx="5871990" cy="5811397"/>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1350"/>
              <a:buNone/>
            </a:pPr>
            <a:r>
              <a:rPr b="0" i="0" lang="en-IN" sz="1350">
                <a:latin typeface="Avenir"/>
                <a:ea typeface="Avenir"/>
                <a:cs typeface="Avenir"/>
                <a:sym typeface="Avenir"/>
              </a:rPr>
              <a:t>The IT industry in India is one of the fastest-growing and most important sectors of the economy. It contributes over 7% to India's GDP and employs over 5 million people. India is a global leader in IT services, accounting for over 50% of the global market. The Indian IT industry is characterized by its strong track record of innovation, its global reach, and its deep understanding of the needs of its clients. Indian IT companies are known for their high-quality services, competitive pricing, and efficient delivery. The Indian IT industry is also a major driver of economic growth and job creation. It has helped to create millions of jobs and has boosted the growth of the Indian economy.</a:t>
            </a:r>
            <a:endParaRPr b="0" i="0" sz="1350">
              <a:latin typeface="Avenir"/>
              <a:ea typeface="Avenir"/>
              <a:cs typeface="Avenir"/>
              <a:sym typeface="Avenir"/>
            </a:endParaRPr>
          </a:p>
          <a:p>
            <a:pPr indent="-228600" lvl="0" marL="228600" rtl="0" algn="just">
              <a:lnSpc>
                <a:spcPct val="90000"/>
              </a:lnSpc>
              <a:spcBef>
                <a:spcPts val="1000"/>
              </a:spcBef>
              <a:spcAft>
                <a:spcPts val="0"/>
              </a:spcAft>
              <a:buClr>
                <a:schemeClr val="dk1"/>
              </a:buClr>
              <a:buSzPts val="1350"/>
              <a:buChar char="•"/>
            </a:pPr>
            <a:r>
              <a:rPr b="1" i="0" lang="en-IN" sz="1350">
                <a:latin typeface="Avenir"/>
                <a:ea typeface="Avenir"/>
                <a:cs typeface="Avenir"/>
                <a:sym typeface="Avenir"/>
              </a:rPr>
              <a:t>The rise of cloud computing: </a:t>
            </a:r>
            <a:r>
              <a:rPr b="0" i="0" lang="en-IN" sz="1350">
                <a:latin typeface="Avenir"/>
                <a:ea typeface="Avenir"/>
                <a:cs typeface="Avenir"/>
                <a:sym typeface="Avenir"/>
              </a:rPr>
              <a:t>Cloud computing is rapidly transforming the way businesses consume IT services. Indian IT companies are leading providers of cloud computing services, and they are helping their clients to migrate to the cloud and benefit from the cost savings, scalability, and flexibility that cloud computing offers.</a:t>
            </a:r>
            <a:endParaRPr/>
          </a:p>
          <a:p>
            <a:pPr indent="-228600" lvl="0" marL="228600" rtl="0" algn="just">
              <a:lnSpc>
                <a:spcPct val="90000"/>
              </a:lnSpc>
              <a:spcBef>
                <a:spcPts val="1000"/>
              </a:spcBef>
              <a:spcAft>
                <a:spcPts val="0"/>
              </a:spcAft>
              <a:buClr>
                <a:schemeClr val="dk1"/>
              </a:buClr>
              <a:buSzPts val="1350"/>
              <a:buChar char="•"/>
            </a:pPr>
            <a:r>
              <a:rPr b="1" i="0" lang="en-IN" sz="1350">
                <a:latin typeface="Avenir"/>
                <a:ea typeface="Avenir"/>
                <a:cs typeface="Avenir"/>
                <a:sym typeface="Avenir"/>
              </a:rPr>
              <a:t>The growth of data analytics and artificial intelligence: </a:t>
            </a:r>
            <a:r>
              <a:rPr b="0" i="0" lang="en-IN" sz="1350">
                <a:latin typeface="Avenir"/>
                <a:ea typeface="Avenir"/>
                <a:cs typeface="Avenir"/>
                <a:sym typeface="Avenir"/>
              </a:rPr>
              <a:t>Data analytics and artificial intelligence are two of the most important technological trends of our time. Indian IT companies are helping their clients to harness the power of data analytics and AI to improve their operations, make better decisions, and create new products and services.</a:t>
            </a:r>
            <a:endParaRPr/>
          </a:p>
          <a:p>
            <a:pPr indent="-228600" lvl="0" marL="228600" rtl="0" algn="just">
              <a:lnSpc>
                <a:spcPct val="90000"/>
              </a:lnSpc>
              <a:spcBef>
                <a:spcPts val="1000"/>
              </a:spcBef>
              <a:spcAft>
                <a:spcPts val="0"/>
              </a:spcAft>
              <a:buClr>
                <a:schemeClr val="dk1"/>
              </a:buClr>
              <a:buSzPts val="1350"/>
              <a:buChar char="•"/>
            </a:pPr>
            <a:r>
              <a:rPr b="1" i="0" lang="en-IN" sz="1350">
                <a:latin typeface="Avenir"/>
                <a:ea typeface="Avenir"/>
                <a:cs typeface="Avenir"/>
                <a:sym typeface="Avenir"/>
              </a:rPr>
              <a:t>The rise of digital transformation</a:t>
            </a:r>
            <a:r>
              <a:rPr b="0" i="0" lang="en-IN" sz="1350">
                <a:latin typeface="Avenir"/>
                <a:ea typeface="Avenir"/>
                <a:cs typeface="Avenir"/>
                <a:sym typeface="Avenir"/>
              </a:rPr>
              <a:t>: Digital transformation is the process of using technology to transform business models and processes. Indian IT companies are helping their clients to embrace digital transformation and become more competitive in the digital age.</a:t>
            </a:r>
            <a:endParaRPr b="0" i="0" sz="1350">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g282ecb1a70e_2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sz="3700"/>
              <a:t>CONTRIBUTIONS AND LIMITATIONS OF THE STUDY</a:t>
            </a:r>
            <a:endParaRPr b="1" sz="3700"/>
          </a:p>
        </p:txBody>
      </p:sp>
      <p:sp>
        <p:nvSpPr>
          <p:cNvPr id="358" name="Google Shape;358;g282ecb1a70e_2_2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just">
              <a:lnSpc>
                <a:spcPct val="80000"/>
              </a:lnSpc>
              <a:spcBef>
                <a:spcPts val="1000"/>
              </a:spcBef>
              <a:spcAft>
                <a:spcPts val="0"/>
              </a:spcAft>
              <a:buNone/>
            </a:pPr>
            <a:r>
              <a:rPr b="1" lang="en-IN" sz="2000" u="sng">
                <a:latin typeface="Arial"/>
                <a:ea typeface="Arial"/>
                <a:cs typeface="Arial"/>
                <a:sym typeface="Arial"/>
              </a:rPr>
              <a:t>Contributions :</a:t>
            </a:r>
            <a:endParaRPr b="1" sz="2000" u="sng">
              <a:latin typeface="Arial"/>
              <a:ea typeface="Arial"/>
              <a:cs typeface="Arial"/>
              <a:sym typeface="Arial"/>
            </a:endParaRPr>
          </a:p>
          <a:p>
            <a:pPr indent="-355600" lvl="0" marL="457200" rtl="0" algn="just">
              <a:lnSpc>
                <a:spcPct val="105000"/>
              </a:lnSpc>
              <a:spcBef>
                <a:spcPts val="1000"/>
              </a:spcBef>
              <a:spcAft>
                <a:spcPts val="0"/>
              </a:spcAft>
              <a:buSzPts val="2000"/>
              <a:buFont typeface="Avenir"/>
              <a:buChar char="•"/>
            </a:pPr>
            <a:r>
              <a:rPr lang="en-IN" sz="2000">
                <a:latin typeface="Avenir"/>
                <a:ea typeface="Avenir"/>
                <a:cs typeface="Avenir"/>
                <a:sym typeface="Avenir"/>
              </a:rPr>
              <a:t>Assists in calculation and analysis of the performance of the firm. </a:t>
            </a:r>
            <a:endParaRPr sz="2000">
              <a:latin typeface="Avenir"/>
              <a:ea typeface="Avenir"/>
              <a:cs typeface="Avenir"/>
              <a:sym typeface="Avenir"/>
            </a:endParaRPr>
          </a:p>
          <a:p>
            <a:pPr indent="-355600" lvl="0" marL="457200" rtl="0" algn="just">
              <a:lnSpc>
                <a:spcPct val="105000"/>
              </a:lnSpc>
              <a:spcBef>
                <a:spcPts val="0"/>
              </a:spcBef>
              <a:spcAft>
                <a:spcPts val="0"/>
              </a:spcAft>
              <a:buSzPts val="2000"/>
              <a:buFont typeface="Avenir"/>
              <a:buChar char="•"/>
            </a:pPr>
            <a:r>
              <a:rPr lang="en-IN" sz="2000">
                <a:latin typeface="Avenir"/>
                <a:ea typeface="Avenir"/>
                <a:cs typeface="Avenir"/>
                <a:sym typeface="Avenir"/>
              </a:rPr>
              <a:t>Upcoming trends and patterns can be predicted. </a:t>
            </a:r>
            <a:endParaRPr sz="2000">
              <a:latin typeface="Avenir"/>
              <a:ea typeface="Avenir"/>
              <a:cs typeface="Avenir"/>
              <a:sym typeface="Avenir"/>
            </a:endParaRPr>
          </a:p>
          <a:p>
            <a:pPr indent="0" lvl="0" marL="0" rtl="0" algn="just">
              <a:lnSpc>
                <a:spcPct val="80000"/>
              </a:lnSpc>
              <a:spcBef>
                <a:spcPts val="1000"/>
              </a:spcBef>
              <a:spcAft>
                <a:spcPts val="0"/>
              </a:spcAft>
              <a:buNone/>
            </a:pPr>
            <a:r>
              <a:t/>
            </a:r>
            <a:endParaRPr sz="2000">
              <a:latin typeface="Avenir"/>
              <a:ea typeface="Avenir"/>
              <a:cs typeface="Avenir"/>
              <a:sym typeface="Avenir"/>
            </a:endParaRPr>
          </a:p>
          <a:p>
            <a:pPr indent="0" lvl="0" marL="0" rtl="0" algn="just">
              <a:lnSpc>
                <a:spcPct val="80000"/>
              </a:lnSpc>
              <a:spcBef>
                <a:spcPts val="1000"/>
              </a:spcBef>
              <a:spcAft>
                <a:spcPts val="0"/>
              </a:spcAft>
              <a:buNone/>
            </a:pPr>
            <a:r>
              <a:rPr b="1" lang="en-IN" sz="2000" u="sng">
                <a:latin typeface="Arial"/>
                <a:ea typeface="Arial"/>
                <a:cs typeface="Arial"/>
                <a:sym typeface="Arial"/>
              </a:rPr>
              <a:t>Limitations :</a:t>
            </a:r>
            <a:endParaRPr b="1" sz="2000" u="sng">
              <a:latin typeface="Arial"/>
              <a:ea typeface="Arial"/>
              <a:cs typeface="Arial"/>
              <a:sym typeface="Arial"/>
            </a:endParaRPr>
          </a:p>
          <a:p>
            <a:pPr indent="-355600" lvl="0" marL="457200" rtl="0" algn="just">
              <a:lnSpc>
                <a:spcPct val="105000"/>
              </a:lnSpc>
              <a:spcBef>
                <a:spcPts val="1000"/>
              </a:spcBef>
              <a:spcAft>
                <a:spcPts val="0"/>
              </a:spcAft>
              <a:buSzPts val="2000"/>
              <a:buFont typeface="Avenir"/>
              <a:buChar char="•"/>
            </a:pPr>
            <a:r>
              <a:rPr lang="en-IN" sz="2000">
                <a:latin typeface="Avenir"/>
                <a:ea typeface="Avenir"/>
                <a:cs typeface="Avenir"/>
                <a:sym typeface="Avenir"/>
              </a:rPr>
              <a:t>It is more of a quantitative approach rather than a qualitative approach.</a:t>
            </a:r>
            <a:endParaRPr sz="2000">
              <a:latin typeface="Avenir"/>
              <a:ea typeface="Avenir"/>
              <a:cs typeface="Avenir"/>
              <a:sym typeface="Avenir"/>
            </a:endParaRPr>
          </a:p>
          <a:p>
            <a:pPr indent="-355600" lvl="0" marL="457200" rtl="0" algn="just">
              <a:lnSpc>
                <a:spcPct val="105000"/>
              </a:lnSpc>
              <a:spcBef>
                <a:spcPts val="0"/>
              </a:spcBef>
              <a:spcAft>
                <a:spcPts val="0"/>
              </a:spcAft>
              <a:buSzPts val="2000"/>
              <a:buFont typeface="Avenir"/>
              <a:buChar char="•"/>
            </a:pPr>
            <a:r>
              <a:rPr lang="en-IN" sz="2000">
                <a:latin typeface="Avenir"/>
                <a:ea typeface="Avenir"/>
                <a:cs typeface="Avenir"/>
                <a:sym typeface="Avenir"/>
              </a:rPr>
              <a:t>Competition in this segment is intense and comparisons between firms and years maybe meaningless due to differences in accounting procedures between years or companies. </a:t>
            </a:r>
            <a:endParaRPr sz="2000">
              <a:latin typeface="Avenir"/>
              <a:ea typeface="Avenir"/>
              <a:cs typeface="Avenir"/>
              <a:sym typeface="Avenir"/>
            </a:endParaRPr>
          </a:p>
          <a:p>
            <a:pPr indent="-355600" lvl="0" marL="457200" rtl="0" algn="just">
              <a:lnSpc>
                <a:spcPct val="105000"/>
              </a:lnSpc>
              <a:spcBef>
                <a:spcPts val="0"/>
              </a:spcBef>
              <a:spcAft>
                <a:spcPts val="0"/>
              </a:spcAft>
              <a:buSzPts val="2000"/>
              <a:buFont typeface="Avenir"/>
              <a:buChar char="•"/>
            </a:pPr>
            <a:r>
              <a:rPr lang="en-IN" sz="2000">
                <a:latin typeface="Avenir"/>
                <a:ea typeface="Avenir"/>
                <a:cs typeface="Avenir"/>
                <a:sym typeface="Avenir"/>
              </a:rPr>
              <a:t>It does not take human capital into account while calculation. </a:t>
            </a:r>
            <a:endParaRPr sz="2000">
              <a:latin typeface="Avenir"/>
              <a:ea typeface="Avenir"/>
              <a:cs typeface="Avenir"/>
              <a:sym typeface="Avenir"/>
            </a:endParaRPr>
          </a:p>
          <a:p>
            <a:pPr indent="-355600" lvl="0" marL="457200" rtl="0" algn="just">
              <a:lnSpc>
                <a:spcPct val="105000"/>
              </a:lnSpc>
              <a:spcBef>
                <a:spcPts val="0"/>
              </a:spcBef>
              <a:spcAft>
                <a:spcPts val="0"/>
              </a:spcAft>
              <a:buSzPts val="2000"/>
              <a:buFont typeface="Avenir"/>
              <a:buChar char="•"/>
            </a:pPr>
            <a:r>
              <a:rPr lang="en-IN" sz="2000">
                <a:latin typeface="Avenir"/>
                <a:ea typeface="Avenir"/>
                <a:cs typeface="Avenir"/>
                <a:sym typeface="Avenir"/>
              </a:rPr>
              <a:t>Forecasting becomes the difficult job as through ratio analysis is done on the basis of historical data. </a:t>
            </a:r>
            <a:endParaRPr sz="2000">
              <a:latin typeface="Avenir"/>
              <a:ea typeface="Avenir"/>
              <a:cs typeface="Avenir"/>
              <a:sym typeface="Avenir"/>
            </a:endParaRPr>
          </a:p>
          <a:p>
            <a:pPr indent="0" lvl="0" marL="0" rtl="0" algn="l">
              <a:lnSpc>
                <a:spcPct val="80000"/>
              </a:lnSpc>
              <a:spcBef>
                <a:spcPts val="1000"/>
              </a:spcBef>
              <a:spcAft>
                <a:spcPts val="0"/>
              </a:spcAft>
              <a:buNone/>
            </a:pPr>
            <a:r>
              <a:t/>
            </a:r>
            <a:endParaRPr sz="2500"/>
          </a:p>
        </p:txBody>
      </p:sp>
      <p:pic>
        <p:nvPicPr>
          <p:cNvPr descr="Rocked By Bribe-For-Job Scandal, TCS Fires Six Employees, Bans Staffing  Firms" id="359" name="Google Shape;359;g282ecb1a70e_2_24"/>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82ecb1a70e_3_60"/>
          <p:cNvSpPr txBox="1"/>
          <p:nvPr/>
        </p:nvSpPr>
        <p:spPr>
          <a:xfrm>
            <a:off x="-3614550" y="1036550"/>
            <a:ext cx="2690100" cy="9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3600">
              <a:solidFill>
                <a:schemeClr val="accen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3600">
              <a:solidFill>
                <a:schemeClr val="accent1"/>
              </a:solidFill>
              <a:latin typeface="Calibri"/>
              <a:ea typeface="Calibri"/>
              <a:cs typeface="Calibri"/>
              <a:sym typeface="Calibri"/>
            </a:endParaRPr>
          </a:p>
        </p:txBody>
      </p:sp>
      <p:pic>
        <p:nvPicPr>
          <p:cNvPr id="365" name="Google Shape;365;g282ecb1a70e_3_60"/>
          <p:cNvPicPr preferRelativeResize="0"/>
          <p:nvPr/>
        </p:nvPicPr>
        <p:blipFill rotWithShape="1">
          <a:blip r:embed="rId3">
            <a:alphaModFix/>
          </a:blip>
          <a:srcRect b="19546" l="29816" r="15232" t="25174"/>
          <a:stretch/>
        </p:blipFill>
        <p:spPr>
          <a:xfrm>
            <a:off x="-90575" y="-87450"/>
            <a:ext cx="12282576" cy="6986350"/>
          </a:xfrm>
          <a:prstGeom prst="rect">
            <a:avLst/>
          </a:prstGeom>
          <a:noFill/>
          <a:ln>
            <a:noFill/>
          </a:ln>
        </p:spPr>
      </p:pic>
      <p:pic>
        <p:nvPicPr>
          <p:cNvPr id="366" name="Google Shape;366;g282ecb1a70e_3_60"/>
          <p:cNvPicPr preferRelativeResize="0"/>
          <p:nvPr/>
        </p:nvPicPr>
        <p:blipFill>
          <a:blip r:embed="rId4">
            <a:alphaModFix/>
          </a:blip>
          <a:stretch>
            <a:fillRect/>
          </a:stretch>
        </p:blipFill>
        <p:spPr>
          <a:xfrm>
            <a:off x="5749350" y="398638"/>
            <a:ext cx="6945599" cy="6014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4"/>
          <p:cNvSpPr txBox="1"/>
          <p:nvPr>
            <p:ph type="title"/>
          </p:nvPr>
        </p:nvSpPr>
        <p:spPr>
          <a:xfrm>
            <a:off x="425008" y="2892954"/>
            <a:ext cx="5211121" cy="9920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venir"/>
              <a:buNone/>
            </a:pPr>
            <a:r>
              <a:rPr b="1" lang="en-IN" sz="5400">
                <a:solidFill>
                  <a:schemeClr val="dk1"/>
                </a:solidFill>
                <a:latin typeface="Avenir"/>
                <a:ea typeface="Avenir"/>
                <a:cs typeface="Avenir"/>
                <a:sym typeface="Avenir"/>
              </a:rPr>
              <a:t>COMPETITORS</a:t>
            </a:r>
            <a:endParaRPr/>
          </a:p>
        </p:txBody>
      </p:sp>
      <p:pic>
        <p:nvPicPr>
          <p:cNvPr descr="Capgemini | Drupal.org" id="116" name="Google Shape;116;p4"/>
          <p:cNvPicPr preferRelativeResize="0"/>
          <p:nvPr/>
        </p:nvPicPr>
        <p:blipFill rotWithShape="1">
          <a:blip r:embed="rId3">
            <a:alphaModFix/>
          </a:blip>
          <a:srcRect b="0" l="0" r="0" t="0"/>
          <a:stretch/>
        </p:blipFill>
        <p:spPr>
          <a:xfrm>
            <a:off x="6096853" y="636934"/>
            <a:ext cx="2438262" cy="987498"/>
          </a:xfrm>
          <a:prstGeom prst="rect">
            <a:avLst/>
          </a:prstGeom>
          <a:noFill/>
          <a:ln>
            <a:noFill/>
          </a:ln>
        </p:spPr>
      </p:pic>
      <p:pic>
        <p:nvPicPr>
          <p:cNvPr descr="Accenture Services Pvt Ltd in Bellandur,Bangalore - Best International Call  Centres in Bangalore - Justdial" id="117" name="Google Shape;117;p4"/>
          <p:cNvPicPr preferRelativeResize="0"/>
          <p:nvPr/>
        </p:nvPicPr>
        <p:blipFill rotWithShape="1">
          <a:blip r:embed="rId4">
            <a:alphaModFix/>
          </a:blip>
          <a:srcRect b="0" l="0" r="0" t="0"/>
          <a:stretch/>
        </p:blipFill>
        <p:spPr>
          <a:xfrm>
            <a:off x="6096001" y="2722998"/>
            <a:ext cx="2439106" cy="1371997"/>
          </a:xfrm>
          <a:prstGeom prst="rect">
            <a:avLst/>
          </a:prstGeom>
          <a:noFill/>
          <a:ln>
            <a:noFill/>
          </a:ln>
        </p:spPr>
      </p:pic>
      <p:pic>
        <p:nvPicPr>
          <p:cNvPr descr="Wipro - Wikipedia" id="118" name="Google Shape;118;p4"/>
          <p:cNvPicPr preferRelativeResize="0"/>
          <p:nvPr/>
        </p:nvPicPr>
        <p:blipFill rotWithShape="1">
          <a:blip r:embed="rId5">
            <a:alphaModFix/>
          </a:blip>
          <a:srcRect b="0" l="0" r="0" t="0"/>
          <a:stretch/>
        </p:blipFill>
        <p:spPr>
          <a:xfrm>
            <a:off x="9257423" y="2517903"/>
            <a:ext cx="2212269" cy="1742162"/>
          </a:xfrm>
          <a:prstGeom prst="rect">
            <a:avLst/>
          </a:prstGeom>
          <a:noFill/>
          <a:ln>
            <a:noFill/>
          </a:ln>
        </p:spPr>
      </p:pic>
      <p:pic>
        <p:nvPicPr>
          <p:cNvPr descr="Infosys | Drupal.org" id="119" name="Google Shape;119;p4"/>
          <p:cNvPicPr preferRelativeResize="0"/>
          <p:nvPr/>
        </p:nvPicPr>
        <p:blipFill rotWithShape="1">
          <a:blip r:embed="rId6">
            <a:alphaModFix/>
          </a:blip>
          <a:srcRect b="0" l="0" r="0" t="0"/>
          <a:stretch/>
        </p:blipFill>
        <p:spPr>
          <a:xfrm>
            <a:off x="6096000" y="5219228"/>
            <a:ext cx="2439106" cy="945153"/>
          </a:xfrm>
          <a:prstGeom prst="rect">
            <a:avLst/>
          </a:prstGeom>
          <a:noFill/>
          <a:ln>
            <a:noFill/>
          </a:ln>
        </p:spPr>
      </p:pic>
      <p:cxnSp>
        <p:nvCxnSpPr>
          <p:cNvPr id="120" name="Google Shape;120;p4"/>
          <p:cNvCxnSpPr/>
          <p:nvPr/>
        </p:nvCxnSpPr>
        <p:spPr>
          <a:xfrm>
            <a:off x="8856858" y="0"/>
            <a:ext cx="0" cy="6858000"/>
          </a:xfrm>
          <a:prstGeom prst="straightConnector1">
            <a:avLst/>
          </a:prstGeom>
          <a:noFill/>
          <a:ln cap="sq" cmpd="sng" w="38100">
            <a:solidFill>
              <a:srgbClr val="3F3F3F"/>
            </a:solidFill>
            <a:prstDash val="solid"/>
            <a:miter lim="800000"/>
            <a:headEnd len="sm" w="sm" type="none"/>
            <a:tailEnd len="sm" w="sm" type="none"/>
          </a:ln>
        </p:spPr>
      </p:cxnSp>
      <p:pic>
        <p:nvPicPr>
          <p:cNvPr descr="Cognizant Logo, symbol, meaning, history, PNG, brand" id="121" name="Google Shape;121;p4"/>
          <p:cNvPicPr preferRelativeResize="0"/>
          <p:nvPr/>
        </p:nvPicPr>
        <p:blipFill rotWithShape="1">
          <a:blip r:embed="rId7">
            <a:alphaModFix/>
          </a:blip>
          <a:srcRect b="0" l="0" r="0" t="0"/>
          <a:stretch/>
        </p:blipFill>
        <p:spPr>
          <a:xfrm>
            <a:off x="9179859" y="464499"/>
            <a:ext cx="2368665" cy="1332373"/>
          </a:xfrm>
          <a:prstGeom prst="rect">
            <a:avLst/>
          </a:prstGeom>
          <a:noFill/>
          <a:ln>
            <a:noFill/>
          </a:ln>
        </p:spPr>
      </p:pic>
      <p:cxnSp>
        <p:nvCxnSpPr>
          <p:cNvPr id="122" name="Google Shape;122;p4"/>
          <p:cNvCxnSpPr/>
          <p:nvPr/>
        </p:nvCxnSpPr>
        <p:spPr>
          <a:xfrm>
            <a:off x="6096000" y="2228770"/>
            <a:ext cx="6096000" cy="0"/>
          </a:xfrm>
          <a:prstGeom prst="straightConnector1">
            <a:avLst/>
          </a:prstGeom>
          <a:noFill/>
          <a:ln cap="flat" cmpd="sng" w="38100">
            <a:solidFill>
              <a:srgbClr val="3F3F3F"/>
            </a:solidFill>
            <a:prstDash val="solid"/>
            <a:miter lim="800000"/>
            <a:headEnd len="sm" w="sm" type="none"/>
            <a:tailEnd len="sm" w="sm" type="none"/>
          </a:ln>
        </p:spPr>
      </p:cxnSp>
      <p:cxnSp>
        <p:nvCxnSpPr>
          <p:cNvPr id="123" name="Google Shape;123;p4"/>
          <p:cNvCxnSpPr/>
          <p:nvPr/>
        </p:nvCxnSpPr>
        <p:spPr>
          <a:xfrm>
            <a:off x="6136750" y="4581803"/>
            <a:ext cx="6055250" cy="0"/>
          </a:xfrm>
          <a:prstGeom prst="straightConnector1">
            <a:avLst/>
          </a:prstGeom>
          <a:noFill/>
          <a:ln cap="flat" cmpd="sng" w="38100">
            <a:solidFill>
              <a:srgbClr val="3F3F3F"/>
            </a:solidFill>
            <a:prstDash val="solid"/>
            <a:miter lim="800000"/>
            <a:headEnd len="sm" w="sm" type="none"/>
            <a:tailEnd len="sm" w="sm" type="none"/>
          </a:ln>
        </p:spPr>
      </p:cxnSp>
      <p:pic>
        <p:nvPicPr>
          <p:cNvPr descr="HCL Logo and symbol, meaning, history, PNG" id="124" name="Google Shape;124;p4"/>
          <p:cNvPicPr preferRelativeResize="0"/>
          <p:nvPr/>
        </p:nvPicPr>
        <p:blipFill rotWithShape="1">
          <a:blip r:embed="rId8">
            <a:alphaModFix/>
          </a:blip>
          <a:srcRect b="0" l="0" r="0" t="0"/>
          <a:stretch/>
        </p:blipFill>
        <p:spPr>
          <a:xfrm>
            <a:off x="9178592" y="5025262"/>
            <a:ext cx="2369932" cy="1333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5"/>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131" name="Google Shape;131;p5"/>
          <p:cNvGrpSpPr/>
          <p:nvPr/>
        </p:nvGrpSpPr>
        <p:grpSpPr>
          <a:xfrm>
            <a:off x="-21863" y="508838"/>
            <a:ext cx="5217958" cy="6239661"/>
            <a:chOff x="-19221" y="251144"/>
            <a:chExt cx="5217958" cy="6239661"/>
          </a:xfrm>
        </p:grpSpPr>
        <p:sp>
          <p:nvSpPr>
            <p:cNvPr id="132" name="Google Shape;132;p5"/>
            <p:cNvSpPr/>
            <p:nvPr/>
          </p:nvSpPr>
          <p:spPr>
            <a:xfrm>
              <a:off x="-19221" y="251144"/>
              <a:ext cx="5187198" cy="6239661"/>
            </a:xfrm>
            <a:custGeom>
              <a:rect b="b" l="l" r="r" t="t"/>
              <a:pathLst>
                <a:path extrusionOk="0" h="6239661" w="5187198">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5"/>
            <p:cNvSpPr/>
            <p:nvPr/>
          </p:nvSpPr>
          <p:spPr>
            <a:xfrm>
              <a:off x="-19220" y="297400"/>
              <a:ext cx="5215811" cy="6107388"/>
            </a:xfrm>
            <a:custGeom>
              <a:rect b="b" l="l" r="r" t="t"/>
              <a:pathLst>
                <a:path extrusionOk="0" h="6107388" w="5215811">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5"/>
            <p:cNvSpPr/>
            <p:nvPr/>
          </p:nvSpPr>
          <p:spPr>
            <a:xfrm>
              <a:off x="-19221" y="319367"/>
              <a:ext cx="5217956" cy="6100079"/>
            </a:xfrm>
            <a:custGeom>
              <a:rect b="b" l="l" r="r" t="t"/>
              <a:pathLst>
                <a:path extrusionOk="0" h="6100079" w="5217956">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5"/>
            <p:cNvSpPr/>
            <p:nvPr/>
          </p:nvSpPr>
          <p:spPr>
            <a:xfrm>
              <a:off x="-19220" y="319367"/>
              <a:ext cx="5217957" cy="6100079"/>
            </a:xfrm>
            <a:custGeom>
              <a:rect b="b" l="l" r="r" t="t"/>
              <a:pathLst>
                <a:path extrusionOk="0" h="6100079" w="5217957">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6" name="Google Shape;136;p5"/>
          <p:cNvSpPr txBox="1"/>
          <p:nvPr>
            <p:ph type="title"/>
          </p:nvPr>
        </p:nvSpPr>
        <p:spPr>
          <a:xfrm>
            <a:off x="640080" y="1243013"/>
            <a:ext cx="3855720" cy="43719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lang="en-IN" sz="3600">
                <a:solidFill>
                  <a:schemeClr val="dk2"/>
                </a:solidFill>
              </a:rPr>
              <a:t>LIQUIDITY RATIOS</a:t>
            </a:r>
            <a:endParaRPr/>
          </a:p>
        </p:txBody>
      </p:sp>
      <p:sp>
        <p:nvSpPr>
          <p:cNvPr id="137" name="Google Shape;137;p5"/>
          <p:cNvSpPr txBox="1"/>
          <p:nvPr>
            <p:ph idx="1" type="body"/>
          </p:nvPr>
        </p:nvSpPr>
        <p:spPr>
          <a:xfrm>
            <a:off x="6172200" y="804672"/>
            <a:ext cx="5221224" cy="5230368"/>
          </a:xfrm>
          <a:prstGeom prst="rect">
            <a:avLst/>
          </a:prstGeom>
          <a:noFill/>
          <a:ln>
            <a:noFill/>
          </a:ln>
        </p:spPr>
        <p:txBody>
          <a:bodyPr anchorCtr="0" anchor="ctr"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2"/>
              </a:buClr>
              <a:buSzPts val="1700"/>
              <a:buChar char="•"/>
            </a:pPr>
            <a:r>
              <a:rPr b="1" lang="en-IN" sz="1700">
                <a:solidFill>
                  <a:schemeClr val="dk2"/>
                </a:solidFill>
                <a:latin typeface="Avenir"/>
                <a:ea typeface="Avenir"/>
                <a:cs typeface="Avenir"/>
                <a:sym typeface="Avenir"/>
              </a:rPr>
              <a:t>Current Ratio </a:t>
            </a:r>
            <a:r>
              <a:rPr lang="en-IN" sz="1700">
                <a:solidFill>
                  <a:schemeClr val="dk2"/>
                </a:solidFill>
                <a:latin typeface="Avenir"/>
                <a:ea typeface="Avenir"/>
                <a:cs typeface="Avenir"/>
                <a:sym typeface="Avenir"/>
              </a:rPr>
              <a:t>checks the ability of the firm to pay its current liabilities in time, these ratios are used to assess the short-term financial position of a firm.</a:t>
            </a:r>
            <a:endParaRPr/>
          </a:p>
          <a:p>
            <a:pPr indent="-228600" lvl="0" marL="228600" rtl="0" algn="just">
              <a:lnSpc>
                <a:spcPct val="90000"/>
              </a:lnSpc>
              <a:spcBef>
                <a:spcPts val="1000"/>
              </a:spcBef>
              <a:spcAft>
                <a:spcPts val="0"/>
              </a:spcAft>
              <a:buClr>
                <a:schemeClr val="dk2"/>
              </a:buClr>
              <a:buSzPts val="1700"/>
              <a:buChar char="•"/>
            </a:pPr>
            <a:r>
              <a:rPr b="1" i="0" lang="en-IN" sz="1700">
                <a:solidFill>
                  <a:schemeClr val="dk2"/>
                </a:solidFill>
                <a:latin typeface="Avenir"/>
                <a:ea typeface="Avenir"/>
                <a:cs typeface="Avenir"/>
                <a:sym typeface="Avenir"/>
              </a:rPr>
              <a:t>Quick Ratio</a:t>
            </a:r>
            <a:r>
              <a:rPr b="0" i="0" lang="en-IN" sz="1700">
                <a:solidFill>
                  <a:schemeClr val="dk2"/>
                </a:solidFill>
                <a:latin typeface="Avenir"/>
                <a:ea typeface="Avenir"/>
                <a:cs typeface="Avenir"/>
                <a:sym typeface="Avenir"/>
              </a:rPr>
              <a:t> also known as the acid-test ratio, is a stricter test of liquidity than the current ratio. It is calculated by dividing the sum of cash, marketable securities, and accounts receivable by total current liabilities.</a:t>
            </a:r>
            <a:endParaRPr/>
          </a:p>
          <a:p>
            <a:pPr indent="-228600" lvl="0" marL="228600" rtl="0" algn="just">
              <a:lnSpc>
                <a:spcPct val="90000"/>
              </a:lnSpc>
              <a:spcBef>
                <a:spcPts val="1000"/>
              </a:spcBef>
              <a:spcAft>
                <a:spcPts val="0"/>
              </a:spcAft>
              <a:buClr>
                <a:schemeClr val="dk2"/>
              </a:buClr>
              <a:buSzPts val="1700"/>
              <a:buChar char="•"/>
            </a:pPr>
            <a:r>
              <a:rPr b="1" lang="en-IN" sz="1700">
                <a:solidFill>
                  <a:schemeClr val="dk2"/>
                </a:solidFill>
                <a:latin typeface="Avenir"/>
                <a:ea typeface="Avenir"/>
                <a:cs typeface="Avenir"/>
                <a:sym typeface="Avenir"/>
              </a:rPr>
              <a:t>C</a:t>
            </a:r>
            <a:r>
              <a:rPr b="1" i="0" lang="en-IN" sz="1700">
                <a:solidFill>
                  <a:schemeClr val="dk2"/>
                </a:solidFill>
                <a:latin typeface="Avenir"/>
                <a:ea typeface="Avenir"/>
                <a:cs typeface="Avenir"/>
                <a:sym typeface="Avenir"/>
              </a:rPr>
              <a:t>ash Ratio</a:t>
            </a:r>
            <a:r>
              <a:rPr b="0" i="0" lang="en-IN" sz="1700">
                <a:solidFill>
                  <a:schemeClr val="dk2"/>
                </a:solidFill>
                <a:latin typeface="Avenir"/>
                <a:ea typeface="Avenir"/>
                <a:cs typeface="Avenir"/>
                <a:sym typeface="Avenir"/>
              </a:rPr>
              <a:t> is a liquidity measure that shows </a:t>
            </a:r>
            <a:r>
              <a:rPr i="0" lang="en-IN" sz="1700">
                <a:solidFill>
                  <a:schemeClr val="dk2"/>
                </a:solidFill>
                <a:latin typeface="Avenir"/>
                <a:ea typeface="Avenir"/>
                <a:cs typeface="Avenir"/>
                <a:sym typeface="Avenir"/>
              </a:rPr>
              <a:t>a company's ability to cover its short-term obligations using only cash and cash equivalents.</a:t>
            </a:r>
            <a:endParaRPr/>
          </a:p>
          <a:p>
            <a:pPr indent="0" lvl="0" marL="0" rtl="0" algn="l">
              <a:lnSpc>
                <a:spcPct val="90000"/>
              </a:lnSpc>
              <a:spcBef>
                <a:spcPts val="1000"/>
              </a:spcBef>
              <a:spcAft>
                <a:spcPts val="0"/>
              </a:spcAft>
              <a:buClr>
                <a:schemeClr val="dk1"/>
              </a:buClr>
              <a:buSzPts val="1700"/>
              <a:buNone/>
            </a:pPr>
            <a:r>
              <a:t/>
            </a:r>
            <a:endParaRPr b="0" i="0" sz="1700">
              <a:solidFill>
                <a:schemeClr val="dk2"/>
              </a:solidFill>
              <a:latin typeface="Avenir"/>
              <a:ea typeface="Avenir"/>
              <a:cs typeface="Avenir"/>
              <a:sym typeface="Avenir"/>
            </a:endParaRPr>
          </a:p>
          <a:p>
            <a:pPr indent="0" lvl="0" marL="0" rtl="0" algn="just">
              <a:lnSpc>
                <a:spcPct val="90000"/>
              </a:lnSpc>
              <a:spcBef>
                <a:spcPts val="1000"/>
              </a:spcBef>
              <a:spcAft>
                <a:spcPts val="0"/>
              </a:spcAft>
              <a:buClr>
                <a:schemeClr val="dk2"/>
              </a:buClr>
              <a:buSzPts val="1700"/>
              <a:buNone/>
            </a:pPr>
            <a:r>
              <a:rPr b="0" i="0" lang="en-IN" sz="1700">
                <a:solidFill>
                  <a:schemeClr val="dk2"/>
                </a:solidFill>
                <a:latin typeface="Avenir"/>
                <a:ea typeface="Avenir"/>
                <a:cs typeface="Avenir"/>
                <a:sym typeface="Avenir"/>
              </a:rPr>
              <a:t>All three liquidity ratios indicate a company's ability to meet its short-term debt obligations. A higher liquidity ratio indicates that a company is more likely to be able to meet its short-term debt obligations, while a lower liquidity ratio indicates that a company is more likely to have difficulty meeting its short-term debt obligations.</a:t>
            </a:r>
            <a:endParaRPr/>
          </a:p>
          <a:p>
            <a:pPr indent="0" lvl="0" marL="0" rtl="0" algn="l">
              <a:lnSpc>
                <a:spcPct val="90000"/>
              </a:lnSpc>
              <a:spcBef>
                <a:spcPts val="1000"/>
              </a:spcBef>
              <a:spcAft>
                <a:spcPts val="0"/>
              </a:spcAft>
              <a:buClr>
                <a:schemeClr val="dk1"/>
              </a:buClr>
              <a:buSzPts val="1700"/>
              <a:buNone/>
            </a:pPr>
            <a:r>
              <a:t/>
            </a:r>
            <a:endParaRPr sz="1700">
              <a:solidFill>
                <a:schemeClr val="dk2"/>
              </a:solidFill>
            </a:endParaRPr>
          </a:p>
        </p:txBody>
      </p:sp>
      <p:pic>
        <p:nvPicPr>
          <p:cNvPr descr="Rocked By Bribe-For-Job Scandal, TCS Fires Six Employees, Bans Staffing  Firms" id="138" name="Google Shape;138;p5"/>
          <p:cNvPicPr preferRelativeResize="0"/>
          <p:nvPr/>
        </p:nvPicPr>
        <p:blipFill rotWithShape="1">
          <a:blip r:embed="rId3">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graphicFrame>
        <p:nvGraphicFramePr>
          <p:cNvPr id="143" name="Google Shape;143;p6"/>
          <p:cNvGraphicFramePr/>
          <p:nvPr/>
        </p:nvGraphicFramePr>
        <p:xfrm>
          <a:off x="291250" y="544742"/>
          <a:ext cx="3000000" cy="3000000"/>
        </p:xfrm>
        <a:graphic>
          <a:graphicData uri="http://schemas.openxmlformats.org/drawingml/2006/table">
            <a:tbl>
              <a:tblPr>
                <a:noFill/>
                <a:tableStyleId>{10A9EAFC-228B-4080-8CE8-CD0B8FC76FD6}</a:tableStyleId>
              </a:tblPr>
              <a:tblGrid>
                <a:gridCol w="2652600"/>
                <a:gridCol w="1198700"/>
                <a:gridCol w="1150500"/>
                <a:gridCol w="1150500"/>
              </a:tblGrid>
              <a:tr h="633475">
                <a:tc>
                  <a:txBody>
                    <a:bodyPr/>
                    <a:lstStyle/>
                    <a:p>
                      <a:pPr indent="0" lvl="0" marL="0" marR="0" rtl="0" algn="l">
                        <a:spcBef>
                          <a:spcPts val="0"/>
                        </a:spcBef>
                        <a:spcAft>
                          <a:spcPts val="0"/>
                        </a:spcAft>
                        <a:buNone/>
                      </a:pPr>
                      <a:r>
                        <a:rPr b="1" i="0" lang="en-IN" sz="1600" u="none" cap="none" strike="noStrike">
                          <a:solidFill>
                            <a:srgbClr val="000000"/>
                          </a:solidFill>
                          <a:latin typeface="Calibri"/>
                          <a:ea typeface="Calibri"/>
                          <a:cs typeface="Calibri"/>
                          <a:sym typeface="Calibri"/>
                        </a:rPr>
                        <a:t>LIQUIDITY RATIOS</a:t>
                      </a:r>
                      <a:endParaRPr/>
                    </a:p>
                  </a:txBody>
                  <a:tcPr marT="9525" marB="0" marR="9525" marL="9525" anchor="b"/>
                </a:tc>
                <a:tc>
                  <a:txBody>
                    <a:bodyPr/>
                    <a:lstStyle/>
                    <a:p>
                      <a:pPr indent="0" lvl="0" marL="0" marR="0" rtl="0" algn="r">
                        <a:spcBef>
                          <a:spcPts val="0"/>
                        </a:spcBef>
                        <a:spcAft>
                          <a:spcPts val="0"/>
                        </a:spcAft>
                        <a:buNone/>
                      </a:pPr>
                      <a:r>
                        <a:rPr b="1" lang="en-IN" sz="1600" u="none" cap="none" strike="noStrike"/>
                        <a:t>2022</a:t>
                      </a:r>
                      <a:endParaRPr b="1"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u="none" cap="none" strike="noStrike"/>
                        <a:t>2023</a:t>
                      </a:r>
                      <a:endParaRPr b="1"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a:t>% Change</a:t>
                      </a:r>
                      <a:endParaRPr b="1" sz="1600" u="none" cap="none" strike="noStrike"/>
                    </a:p>
                  </a:txBody>
                  <a:tcPr marT="9525" marB="0" marR="9525" marL="9525" anchor="b"/>
                </a:tc>
              </a:tr>
              <a:tr h="633475">
                <a:tc>
                  <a:txBody>
                    <a:bodyPr/>
                    <a:lstStyle/>
                    <a:p>
                      <a:pPr indent="0" lvl="0" marL="0" marR="0" rtl="0" algn="l">
                        <a:spcBef>
                          <a:spcPts val="0"/>
                        </a:spcBef>
                        <a:spcAft>
                          <a:spcPts val="0"/>
                        </a:spcAft>
                        <a:buNone/>
                      </a:pPr>
                      <a:r>
                        <a:rPr lang="en-IN" sz="1600" u="none" cap="none" strike="noStrike"/>
                        <a:t>Current Ratio</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2.49</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2.36</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a:t>-0.052</a:t>
                      </a:r>
                      <a:endParaRPr sz="1600" u="none" cap="none" strike="noStrike"/>
                    </a:p>
                  </a:txBody>
                  <a:tcPr marT="9525" marB="0" marR="9525" marL="9525" anchor="b"/>
                </a:tc>
              </a:tr>
              <a:tr h="633475">
                <a:tc>
                  <a:txBody>
                    <a:bodyPr/>
                    <a:lstStyle/>
                    <a:p>
                      <a:pPr indent="0" lvl="0" marL="0" marR="0" rtl="0" algn="l">
                        <a:spcBef>
                          <a:spcPts val="0"/>
                        </a:spcBef>
                        <a:spcAft>
                          <a:spcPts val="0"/>
                        </a:spcAft>
                        <a:buNone/>
                      </a:pPr>
                      <a:r>
                        <a:rPr lang="en-IN" sz="1600" u="none" cap="none" strike="noStrike"/>
                        <a:t>Quick Ratio</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2.48</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2.3</a:t>
                      </a:r>
                      <a:r>
                        <a:rPr lang="en-IN" sz="1600"/>
                        <a:t>6</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a:t>-0.053</a:t>
                      </a:r>
                      <a:endParaRPr sz="1600" u="none" cap="none" strike="noStrike"/>
                    </a:p>
                  </a:txBody>
                  <a:tcPr marT="9525" marB="0" marR="9525" marL="9525" anchor="b"/>
                </a:tc>
              </a:tr>
              <a:tr h="633475">
                <a:tc>
                  <a:txBody>
                    <a:bodyPr/>
                    <a:lstStyle/>
                    <a:p>
                      <a:pPr indent="0" lvl="0" marL="0" marR="0" rtl="0" algn="l">
                        <a:spcBef>
                          <a:spcPts val="0"/>
                        </a:spcBef>
                        <a:spcAft>
                          <a:spcPts val="0"/>
                        </a:spcAft>
                        <a:buNone/>
                      </a:pPr>
                      <a:r>
                        <a:rPr lang="en-IN" sz="1600" u="none" cap="none" strike="noStrike"/>
                        <a:t>Cash Ratio</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0.36</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0.12</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a:t>-0.67</a:t>
                      </a:r>
                      <a:endParaRPr sz="1600" u="none" cap="none" strike="noStrike"/>
                    </a:p>
                  </a:txBody>
                  <a:tcPr marT="9525" marB="0" marR="9525" marL="9525" anchor="b"/>
                </a:tc>
              </a:tr>
            </a:tbl>
          </a:graphicData>
        </a:graphic>
      </p:graphicFrame>
      <p:graphicFrame>
        <p:nvGraphicFramePr>
          <p:cNvPr id="144" name="Google Shape;144;p6"/>
          <p:cNvGraphicFramePr/>
          <p:nvPr/>
        </p:nvGraphicFramePr>
        <p:xfrm>
          <a:off x="291240" y="3641416"/>
          <a:ext cx="3000000" cy="3000000"/>
        </p:xfrm>
        <a:graphic>
          <a:graphicData uri="http://schemas.openxmlformats.org/drawingml/2006/table">
            <a:tbl>
              <a:tblPr>
                <a:noFill/>
                <a:tableStyleId>{10A9EAFC-228B-4080-8CE8-CD0B8FC76FD6}</a:tableStyleId>
              </a:tblPr>
              <a:tblGrid>
                <a:gridCol w="2987225"/>
                <a:gridCol w="1208775"/>
                <a:gridCol w="1208775"/>
              </a:tblGrid>
              <a:tr h="633475">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u="none" cap="none" strike="noStrike"/>
                        <a:t>2023</a:t>
                      </a:r>
                      <a:endParaRPr b="1"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600" u="none" cap="none" strike="noStrike"/>
                        <a:t>2022</a:t>
                      </a:r>
                      <a:endParaRPr b="1" i="0" sz="1600" u="none" cap="none" strike="noStrike">
                        <a:solidFill>
                          <a:srgbClr val="000000"/>
                        </a:solidFill>
                        <a:latin typeface="Calibri"/>
                        <a:ea typeface="Calibri"/>
                        <a:cs typeface="Calibri"/>
                        <a:sym typeface="Calibri"/>
                      </a:endParaRPr>
                    </a:p>
                  </a:txBody>
                  <a:tcPr marT="9525" marB="0" marR="9525" marL="9525" anchor="b"/>
                </a:tc>
              </a:tr>
              <a:tr h="633475">
                <a:tc>
                  <a:txBody>
                    <a:bodyPr/>
                    <a:lstStyle/>
                    <a:p>
                      <a:pPr indent="0" lvl="0" marL="0" marR="0" rtl="0" algn="l">
                        <a:spcBef>
                          <a:spcPts val="0"/>
                        </a:spcBef>
                        <a:spcAft>
                          <a:spcPts val="0"/>
                        </a:spcAft>
                        <a:buNone/>
                      </a:pPr>
                      <a:r>
                        <a:rPr lang="en-IN" sz="1600" u="none" cap="none" strike="noStrike"/>
                        <a:t>Net Sales</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1,90,354</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1,60,341</a:t>
                      </a:r>
                      <a:endParaRPr b="0" i="0" sz="1600" u="none" cap="none" strike="noStrike">
                        <a:solidFill>
                          <a:srgbClr val="000000"/>
                        </a:solidFill>
                        <a:latin typeface="Calibri"/>
                        <a:ea typeface="Calibri"/>
                        <a:cs typeface="Calibri"/>
                        <a:sym typeface="Calibri"/>
                      </a:endParaRPr>
                    </a:p>
                  </a:txBody>
                  <a:tcPr marT="9525" marB="0" marR="9525" marL="9525" anchor="b"/>
                </a:tc>
              </a:tr>
              <a:tr h="633475">
                <a:tc>
                  <a:txBody>
                    <a:bodyPr/>
                    <a:lstStyle/>
                    <a:p>
                      <a:pPr indent="0" lvl="0" marL="0" marR="0" rtl="0" algn="l">
                        <a:spcBef>
                          <a:spcPts val="0"/>
                        </a:spcBef>
                        <a:spcAft>
                          <a:spcPts val="0"/>
                        </a:spcAft>
                        <a:buNone/>
                      </a:pPr>
                      <a:r>
                        <a:rPr lang="en-IN" sz="1600" u="none" cap="none" strike="noStrike"/>
                        <a:t>Total Receivables</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43119</a:t>
                      </a:r>
                      <a:endParaRPr b="0" i="0" sz="16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600" u="none" cap="none" strike="noStrike"/>
                        <a:t>36245</a:t>
                      </a:r>
                      <a:endParaRPr b="0" i="0" sz="1600" u="none" cap="none" strike="noStrike">
                        <a:solidFill>
                          <a:srgbClr val="000000"/>
                        </a:solidFill>
                        <a:latin typeface="Calibri"/>
                        <a:ea typeface="Calibri"/>
                        <a:cs typeface="Calibri"/>
                        <a:sym typeface="Calibri"/>
                      </a:endParaRPr>
                    </a:p>
                  </a:txBody>
                  <a:tcPr marT="9525" marB="0" marR="9525" marL="9525" anchor="b"/>
                </a:tc>
              </a:tr>
              <a:tr h="633475">
                <a:tc>
                  <a:txBody>
                    <a:bodyPr/>
                    <a:lstStyle/>
                    <a:p>
                      <a:pPr indent="0" lvl="0" marL="0" marR="0" rtl="0" algn="l">
                        <a:spcBef>
                          <a:spcPts val="0"/>
                        </a:spcBef>
                        <a:spcAft>
                          <a:spcPts val="0"/>
                        </a:spcAft>
                        <a:buNone/>
                      </a:pPr>
                      <a:r>
                        <a:rPr b="0" i="0" lang="en-IN" sz="1600" u="none" cap="none" strike="noStrike">
                          <a:solidFill>
                            <a:srgbClr val="000000"/>
                          </a:solidFill>
                          <a:latin typeface="Calibri"/>
                          <a:ea typeface="Calibri"/>
                          <a:cs typeface="Calibri"/>
                          <a:sym typeface="Calibri"/>
                        </a:rPr>
                        <a:t>Receivables / Sales</a:t>
                      </a:r>
                      <a:endParaRPr/>
                    </a:p>
                  </a:txBody>
                  <a:tcPr marT="9525" marB="0" marR="9525" marL="9525" anchor="b"/>
                </a:tc>
                <a:tc>
                  <a:txBody>
                    <a:bodyPr/>
                    <a:lstStyle/>
                    <a:p>
                      <a:pPr indent="0" lvl="0" marL="0" marR="0" rtl="0" algn="r">
                        <a:spcBef>
                          <a:spcPts val="0"/>
                        </a:spcBef>
                        <a:spcAft>
                          <a:spcPts val="0"/>
                        </a:spcAft>
                        <a:buNone/>
                      </a:pPr>
                      <a:r>
                        <a:rPr b="0" i="0" lang="en-IN" sz="1600" u="none" cap="none" strike="noStrike">
                          <a:solidFill>
                            <a:srgbClr val="000000"/>
                          </a:solidFill>
                          <a:latin typeface="Calibri"/>
                          <a:ea typeface="Calibri"/>
                          <a:cs typeface="Calibri"/>
                          <a:sym typeface="Calibri"/>
                        </a:rPr>
                        <a:t>0.226</a:t>
                      </a:r>
                      <a:endParaRPr/>
                    </a:p>
                  </a:txBody>
                  <a:tcPr marT="9525" marB="0" marR="9525" marL="9525" anchor="b"/>
                </a:tc>
                <a:tc>
                  <a:txBody>
                    <a:bodyPr/>
                    <a:lstStyle/>
                    <a:p>
                      <a:pPr indent="0" lvl="0" marL="0" marR="0" rtl="0" algn="r">
                        <a:spcBef>
                          <a:spcPts val="0"/>
                        </a:spcBef>
                        <a:spcAft>
                          <a:spcPts val="0"/>
                        </a:spcAft>
                        <a:buNone/>
                      </a:pPr>
                      <a:r>
                        <a:rPr b="0" i="0" lang="en-IN" sz="1600" u="none" cap="none" strike="noStrike">
                          <a:solidFill>
                            <a:srgbClr val="000000"/>
                          </a:solidFill>
                          <a:latin typeface="Calibri"/>
                          <a:ea typeface="Calibri"/>
                          <a:cs typeface="Calibri"/>
                          <a:sym typeface="Calibri"/>
                        </a:rPr>
                        <a:t>0.226</a:t>
                      </a:r>
                      <a:endParaRPr/>
                    </a:p>
                  </a:txBody>
                  <a:tcPr marT="9525" marB="0" marR="9525" marL="9525" anchor="b"/>
                </a:tc>
              </a:tr>
            </a:tbl>
          </a:graphicData>
        </a:graphic>
      </p:graphicFrame>
      <p:pic>
        <p:nvPicPr>
          <p:cNvPr id="145" name="Google Shape;145;p6"/>
          <p:cNvPicPr preferRelativeResize="0"/>
          <p:nvPr/>
        </p:nvPicPr>
        <p:blipFill>
          <a:blip r:embed="rId3">
            <a:alphaModFix/>
          </a:blip>
          <a:stretch>
            <a:fillRect/>
          </a:stretch>
        </p:blipFill>
        <p:spPr>
          <a:xfrm>
            <a:off x="7218650" y="461675"/>
            <a:ext cx="4084977" cy="1983500"/>
          </a:xfrm>
          <a:prstGeom prst="rect">
            <a:avLst/>
          </a:prstGeom>
          <a:noFill/>
          <a:ln cap="flat" cmpd="sng" w="9525">
            <a:solidFill>
              <a:srgbClr val="000000"/>
            </a:solidFill>
            <a:prstDash val="solid"/>
            <a:round/>
            <a:headEnd len="sm" w="sm" type="none"/>
            <a:tailEnd len="sm" w="sm" type="none"/>
          </a:ln>
        </p:spPr>
      </p:pic>
      <p:pic>
        <p:nvPicPr>
          <p:cNvPr id="146" name="Google Shape;146;p6"/>
          <p:cNvPicPr preferRelativeResize="0"/>
          <p:nvPr/>
        </p:nvPicPr>
        <p:blipFill>
          <a:blip r:embed="rId4">
            <a:alphaModFix/>
          </a:blip>
          <a:stretch>
            <a:fillRect/>
          </a:stretch>
        </p:blipFill>
        <p:spPr>
          <a:xfrm>
            <a:off x="7185463" y="2602962"/>
            <a:ext cx="4151340" cy="1983500"/>
          </a:xfrm>
          <a:prstGeom prst="rect">
            <a:avLst/>
          </a:prstGeom>
          <a:noFill/>
          <a:ln cap="flat" cmpd="sng" w="9525">
            <a:solidFill>
              <a:srgbClr val="3F3F3F"/>
            </a:solidFill>
            <a:prstDash val="solid"/>
            <a:round/>
            <a:headEnd len="sm" w="sm" type="none"/>
            <a:tailEnd len="sm" w="sm" type="none"/>
          </a:ln>
        </p:spPr>
      </p:pic>
      <p:pic>
        <p:nvPicPr>
          <p:cNvPr id="147" name="Google Shape;147;p6"/>
          <p:cNvPicPr preferRelativeResize="0"/>
          <p:nvPr/>
        </p:nvPicPr>
        <p:blipFill rotWithShape="1">
          <a:blip r:embed="rId5">
            <a:alphaModFix/>
          </a:blip>
          <a:srcRect b="0" l="0" r="-3316" t="0"/>
          <a:stretch/>
        </p:blipFill>
        <p:spPr>
          <a:xfrm>
            <a:off x="7105613" y="4744250"/>
            <a:ext cx="4441050" cy="1983500"/>
          </a:xfrm>
          <a:prstGeom prst="rect">
            <a:avLst/>
          </a:prstGeom>
          <a:noFill/>
          <a:ln>
            <a:noFill/>
          </a:ln>
        </p:spPr>
      </p:pic>
      <p:pic>
        <p:nvPicPr>
          <p:cNvPr descr="Rocked By Bribe-For-Job Scandal, TCS Fires Six Employees, Bans Staffing  Firms" id="148" name="Google Shape;148;p6"/>
          <p:cNvPicPr preferRelativeResize="0"/>
          <p:nvPr/>
        </p:nvPicPr>
        <p:blipFill rotWithShape="1">
          <a:blip r:embed="rId6">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g282d54d5859_0_12"/>
          <p:cNvSpPr txBox="1"/>
          <p:nvPr>
            <p:ph idx="2" type="body"/>
          </p:nvPr>
        </p:nvSpPr>
        <p:spPr>
          <a:xfrm>
            <a:off x="342300" y="862100"/>
            <a:ext cx="5618100" cy="5327700"/>
          </a:xfrm>
          <a:prstGeom prst="rect">
            <a:avLst/>
          </a:prstGeom>
          <a:noFill/>
          <a:ln>
            <a:noFill/>
          </a:ln>
        </p:spPr>
        <p:txBody>
          <a:bodyPr anchorCtr="0" anchor="t" bIns="45700" lIns="91425" spcFirstLastPara="1" rIns="91425" wrap="square" tIns="45700">
            <a:normAutofit fontScale="85000" lnSpcReduction="10000"/>
          </a:bodyPr>
          <a:lstStyle/>
          <a:p>
            <a:pPr indent="-224536" lvl="0" marL="233172" rtl="0" algn="just">
              <a:lnSpc>
                <a:spcPct val="115000"/>
              </a:lnSpc>
              <a:spcBef>
                <a:spcPts val="0"/>
              </a:spcBef>
              <a:spcAft>
                <a:spcPts val="0"/>
              </a:spcAft>
              <a:buClr>
                <a:schemeClr val="dk1"/>
              </a:buClr>
              <a:buSzPct val="100000"/>
              <a:buFont typeface="Avenir"/>
              <a:buChar char="•"/>
            </a:pPr>
            <a:r>
              <a:rPr lang="en-IN" sz="2000">
                <a:solidFill>
                  <a:schemeClr val="dk1"/>
                </a:solidFill>
                <a:latin typeface="Avenir"/>
                <a:ea typeface="Avenir"/>
                <a:cs typeface="Avenir"/>
                <a:sym typeface="Avenir"/>
              </a:rPr>
              <a:t>The firm is able to meet its short-term obligations out of its short-term resources, as it has a current ratio of more than 1, i.e., 2.</a:t>
            </a:r>
            <a:r>
              <a:rPr lang="en-IN" sz="2000">
                <a:latin typeface="Avenir"/>
                <a:ea typeface="Avenir"/>
                <a:cs typeface="Avenir"/>
                <a:sym typeface="Avenir"/>
              </a:rPr>
              <a:t>36</a:t>
            </a:r>
            <a:r>
              <a:rPr lang="en-IN" sz="2000">
                <a:solidFill>
                  <a:schemeClr val="dk1"/>
                </a:solidFill>
                <a:latin typeface="Avenir"/>
                <a:ea typeface="Avenir"/>
                <a:cs typeface="Avenir"/>
                <a:sym typeface="Avenir"/>
              </a:rPr>
              <a:t>, which means that for every 1 unit of current liability it has 2.</a:t>
            </a:r>
            <a:r>
              <a:rPr lang="en-IN" sz="2000">
                <a:latin typeface="Avenir"/>
                <a:ea typeface="Avenir"/>
                <a:cs typeface="Avenir"/>
                <a:sym typeface="Avenir"/>
              </a:rPr>
              <a:t>36</a:t>
            </a:r>
            <a:r>
              <a:rPr lang="en-IN" sz="2000">
                <a:solidFill>
                  <a:schemeClr val="dk1"/>
                </a:solidFill>
                <a:latin typeface="Avenir"/>
                <a:ea typeface="Avenir"/>
                <a:cs typeface="Avenir"/>
                <a:sym typeface="Avenir"/>
              </a:rPr>
              <a:t> units of current assets.</a:t>
            </a:r>
            <a:endParaRPr sz="2000">
              <a:latin typeface="Avenir"/>
              <a:ea typeface="Avenir"/>
              <a:cs typeface="Avenir"/>
              <a:sym typeface="Avenir"/>
            </a:endParaRPr>
          </a:p>
          <a:p>
            <a:pPr indent="-224536" lvl="0" marL="233172" rtl="0" algn="just">
              <a:lnSpc>
                <a:spcPct val="115000"/>
              </a:lnSpc>
              <a:spcBef>
                <a:spcPts val="1020"/>
              </a:spcBef>
              <a:spcAft>
                <a:spcPts val="0"/>
              </a:spcAft>
              <a:buClr>
                <a:schemeClr val="dk1"/>
              </a:buClr>
              <a:buSzPct val="100000"/>
              <a:buFont typeface="Avenir"/>
              <a:buChar char="•"/>
            </a:pPr>
            <a:r>
              <a:rPr lang="en-IN" sz="2000">
                <a:solidFill>
                  <a:schemeClr val="dk1"/>
                </a:solidFill>
                <a:latin typeface="Avenir"/>
                <a:ea typeface="Avenir"/>
                <a:cs typeface="Avenir"/>
                <a:sym typeface="Avenir"/>
              </a:rPr>
              <a:t>The Quick Ratio of the company is extremely similar as the Current Ratio as the company has negligible inventory, being a service providing company.</a:t>
            </a:r>
            <a:endParaRPr sz="2000">
              <a:latin typeface="Avenir"/>
              <a:ea typeface="Avenir"/>
              <a:cs typeface="Avenir"/>
              <a:sym typeface="Avenir"/>
            </a:endParaRPr>
          </a:p>
          <a:p>
            <a:pPr indent="-224536" lvl="0" marL="233172" rtl="0" algn="just">
              <a:lnSpc>
                <a:spcPct val="115000"/>
              </a:lnSpc>
              <a:spcBef>
                <a:spcPts val="1020"/>
              </a:spcBef>
              <a:spcAft>
                <a:spcPts val="0"/>
              </a:spcAft>
              <a:buClr>
                <a:schemeClr val="dk1"/>
              </a:buClr>
              <a:buSzPct val="100000"/>
              <a:buFont typeface="Avenir"/>
              <a:buChar char="•"/>
            </a:pPr>
            <a:r>
              <a:rPr lang="en-IN" sz="2000">
                <a:solidFill>
                  <a:schemeClr val="dk1"/>
                </a:solidFill>
                <a:latin typeface="Avenir"/>
                <a:ea typeface="Avenir"/>
                <a:cs typeface="Avenir"/>
                <a:sym typeface="Avenir"/>
              </a:rPr>
              <a:t>The Cash Ratio of the company has reduced compared to last year as the cash equivalent of the company has significantly reduced along with a slight increase in the current liabilities.</a:t>
            </a:r>
            <a:endParaRPr sz="2000">
              <a:solidFill>
                <a:schemeClr val="dk1"/>
              </a:solidFill>
              <a:latin typeface="Avenir"/>
              <a:ea typeface="Avenir"/>
              <a:cs typeface="Avenir"/>
              <a:sym typeface="Avenir"/>
            </a:endParaRPr>
          </a:p>
          <a:p>
            <a:pPr indent="-215684" lvl="0" marL="233172" rtl="0" algn="just">
              <a:lnSpc>
                <a:spcPct val="115000"/>
              </a:lnSpc>
              <a:spcBef>
                <a:spcPts val="1020"/>
              </a:spcBef>
              <a:spcAft>
                <a:spcPts val="0"/>
              </a:spcAft>
              <a:buClr>
                <a:schemeClr val="dk1"/>
              </a:buClr>
              <a:buSzPct val="91800"/>
              <a:buChar char="•"/>
            </a:pPr>
            <a:r>
              <a:rPr lang="en-IN" sz="2000">
                <a:solidFill>
                  <a:schemeClr val="dk1"/>
                </a:solidFill>
                <a:latin typeface="Avenir"/>
                <a:ea typeface="Avenir"/>
                <a:cs typeface="Avenir"/>
                <a:sym typeface="Avenir"/>
              </a:rPr>
              <a:t>We can say that Receivables move in line with Sales as there is not much difference in the above-mentioned percentages. Also, there has not been much significant change in trade receivables as it has only increased from 566 to 733 crores this yea</a:t>
            </a:r>
            <a:r>
              <a:rPr lang="en-IN" sz="1836">
                <a:solidFill>
                  <a:schemeClr val="dk1"/>
                </a:solidFill>
                <a:latin typeface="Avenir"/>
                <a:ea typeface="Avenir"/>
                <a:cs typeface="Avenir"/>
                <a:sym typeface="Avenir"/>
              </a:rPr>
              <a:t>r.</a:t>
            </a:r>
            <a:endParaRPr sz="1200">
              <a:latin typeface="Avenir"/>
              <a:ea typeface="Avenir"/>
              <a:cs typeface="Avenir"/>
              <a:sym typeface="Avenir"/>
            </a:endParaRPr>
          </a:p>
        </p:txBody>
      </p:sp>
      <p:pic>
        <p:nvPicPr>
          <p:cNvPr id="154" name="Google Shape;154;g282d54d5859_0_12"/>
          <p:cNvPicPr preferRelativeResize="0"/>
          <p:nvPr/>
        </p:nvPicPr>
        <p:blipFill>
          <a:blip r:embed="rId3">
            <a:alphaModFix/>
          </a:blip>
          <a:stretch>
            <a:fillRect/>
          </a:stretch>
        </p:blipFill>
        <p:spPr>
          <a:xfrm>
            <a:off x="6099925" y="1157225"/>
            <a:ext cx="5926801" cy="4139675"/>
          </a:xfrm>
          <a:prstGeom prst="rect">
            <a:avLst/>
          </a:prstGeom>
          <a:noFill/>
          <a:ln>
            <a:noFill/>
          </a:ln>
        </p:spPr>
      </p:pic>
      <p:pic>
        <p:nvPicPr>
          <p:cNvPr descr="Rocked By Bribe-For-Job Scandal, TCS Fires Six Employees, Bans Staffing  Firms" id="155" name="Google Shape;155;g282d54d5859_0_12"/>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9"/>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9"/>
          <p:cNvSpPr txBox="1"/>
          <p:nvPr>
            <p:ph type="title"/>
          </p:nvPr>
        </p:nvSpPr>
        <p:spPr>
          <a:xfrm>
            <a:off x="6260760" y="483816"/>
            <a:ext cx="4977976"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lang="en-IN" sz="3600">
                <a:solidFill>
                  <a:schemeClr val="dk2"/>
                </a:solidFill>
              </a:rPr>
              <a:t>PROFITABILITY RATIOS</a:t>
            </a:r>
            <a:endParaRPr/>
          </a:p>
        </p:txBody>
      </p:sp>
      <p:pic>
        <p:nvPicPr>
          <p:cNvPr descr="Dollar" id="163" name="Google Shape;163;p9"/>
          <p:cNvPicPr preferRelativeResize="0"/>
          <p:nvPr/>
        </p:nvPicPr>
        <p:blipFill rotWithShape="1">
          <a:blip r:embed="rId3">
            <a:alphaModFix/>
          </a:blip>
          <a:srcRect b="0" l="0" r="0" t="0"/>
          <a:stretch/>
        </p:blipFill>
        <p:spPr>
          <a:xfrm>
            <a:off x="686951" y="1793846"/>
            <a:ext cx="3620021" cy="3620021"/>
          </a:xfrm>
          <a:prstGeom prst="rect">
            <a:avLst/>
          </a:prstGeom>
          <a:noFill/>
          <a:ln>
            <a:noFill/>
          </a:ln>
        </p:spPr>
      </p:pic>
      <p:sp>
        <p:nvSpPr>
          <p:cNvPr id="164" name="Google Shape;164;p9"/>
          <p:cNvSpPr txBox="1"/>
          <p:nvPr>
            <p:ph idx="1" type="body"/>
          </p:nvPr>
        </p:nvSpPr>
        <p:spPr>
          <a:xfrm>
            <a:off x="6096000" y="1623060"/>
            <a:ext cx="5494020" cy="4640580"/>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2"/>
              </a:buClr>
              <a:buSzPts val="1800"/>
              <a:buChar char="•"/>
            </a:pPr>
            <a:r>
              <a:rPr b="1" lang="en-IN" sz="1800">
                <a:solidFill>
                  <a:schemeClr val="dk2"/>
                </a:solidFill>
                <a:latin typeface="Avenir"/>
                <a:ea typeface="Avenir"/>
                <a:cs typeface="Avenir"/>
                <a:sym typeface="Avenir"/>
              </a:rPr>
              <a:t>Gross Profit ratio </a:t>
            </a:r>
            <a:r>
              <a:rPr lang="en-IN" sz="1800">
                <a:solidFill>
                  <a:schemeClr val="dk2"/>
                </a:solidFill>
                <a:latin typeface="Avenir"/>
                <a:ea typeface="Avenir"/>
                <a:cs typeface="Avenir"/>
                <a:sym typeface="Avenir"/>
              </a:rPr>
              <a:t>is a profitability ratio that shows the relationship between gross profit and net revenue</a:t>
            </a:r>
            <a:endParaRPr/>
          </a:p>
          <a:p>
            <a:pPr indent="-228600" lvl="0" marL="228600" rtl="0" algn="just">
              <a:lnSpc>
                <a:spcPct val="90000"/>
              </a:lnSpc>
              <a:spcBef>
                <a:spcPts val="1000"/>
              </a:spcBef>
              <a:spcAft>
                <a:spcPts val="0"/>
              </a:spcAft>
              <a:buClr>
                <a:schemeClr val="dk2"/>
              </a:buClr>
              <a:buSzPts val="1800"/>
              <a:buChar char="•"/>
            </a:pPr>
            <a:r>
              <a:rPr b="1" lang="en-IN" sz="1800">
                <a:solidFill>
                  <a:schemeClr val="dk2"/>
                </a:solidFill>
                <a:latin typeface="Avenir"/>
                <a:ea typeface="Avenir"/>
                <a:cs typeface="Avenir"/>
                <a:sym typeface="Avenir"/>
              </a:rPr>
              <a:t>Net Profit Ratio</a:t>
            </a:r>
            <a:r>
              <a:rPr lang="en-IN" sz="1800">
                <a:solidFill>
                  <a:schemeClr val="dk2"/>
                </a:solidFill>
                <a:latin typeface="Avenir"/>
                <a:ea typeface="Avenir"/>
                <a:cs typeface="Avenir"/>
                <a:sym typeface="Avenir"/>
              </a:rPr>
              <a:t> indicates the overall efficiency of the business.</a:t>
            </a:r>
            <a:endParaRPr/>
          </a:p>
          <a:p>
            <a:pPr indent="-228600" lvl="0" marL="228600" rtl="0" algn="just">
              <a:lnSpc>
                <a:spcPct val="90000"/>
              </a:lnSpc>
              <a:spcBef>
                <a:spcPts val="1000"/>
              </a:spcBef>
              <a:spcAft>
                <a:spcPts val="0"/>
              </a:spcAft>
              <a:buClr>
                <a:schemeClr val="dk2"/>
              </a:buClr>
              <a:buSzPts val="1800"/>
              <a:buChar char="•"/>
            </a:pPr>
            <a:r>
              <a:rPr b="1" lang="en-IN" sz="1800">
                <a:solidFill>
                  <a:schemeClr val="dk2"/>
                </a:solidFill>
                <a:latin typeface="Avenir"/>
                <a:ea typeface="Avenir"/>
                <a:cs typeface="Avenir"/>
                <a:sym typeface="Avenir"/>
              </a:rPr>
              <a:t>Operating Profit Ratio </a:t>
            </a:r>
            <a:r>
              <a:rPr lang="en-IN" sz="1800">
                <a:solidFill>
                  <a:schemeClr val="dk2"/>
                </a:solidFill>
                <a:latin typeface="Avenir"/>
                <a:ea typeface="Avenir"/>
                <a:cs typeface="Avenir"/>
                <a:sym typeface="Avenir"/>
              </a:rPr>
              <a:t>determines the operational efficiency of the management.</a:t>
            </a:r>
            <a:endParaRPr/>
          </a:p>
          <a:p>
            <a:pPr indent="-228600" lvl="0" marL="228600" rtl="0" algn="just">
              <a:lnSpc>
                <a:spcPct val="90000"/>
              </a:lnSpc>
              <a:spcBef>
                <a:spcPts val="1000"/>
              </a:spcBef>
              <a:spcAft>
                <a:spcPts val="0"/>
              </a:spcAft>
              <a:buClr>
                <a:schemeClr val="dk2"/>
              </a:buClr>
              <a:buSzPts val="1800"/>
              <a:buChar char="•"/>
            </a:pPr>
            <a:r>
              <a:rPr b="1" i="0" lang="en-IN" sz="1800">
                <a:solidFill>
                  <a:schemeClr val="dk2"/>
                </a:solidFill>
                <a:latin typeface="Avenir"/>
                <a:ea typeface="Avenir"/>
                <a:cs typeface="Avenir"/>
                <a:sym typeface="Avenir"/>
              </a:rPr>
              <a:t>Return on capital employed (ROCE) </a:t>
            </a:r>
            <a:r>
              <a:rPr b="0" i="0" lang="en-IN" sz="1800">
                <a:solidFill>
                  <a:schemeClr val="dk2"/>
                </a:solidFill>
                <a:latin typeface="Avenir"/>
                <a:ea typeface="Avenir"/>
                <a:cs typeface="Avenir"/>
                <a:sym typeface="Avenir"/>
              </a:rPr>
              <a:t>is a financial ratio companies use to gauge their performance. ROCE is an indicator of a company's efficiency because it measures the company's profitability after factoring in the capital used to achieve that profitability.</a:t>
            </a:r>
            <a:endParaRPr/>
          </a:p>
          <a:p>
            <a:pPr indent="-228600" lvl="0" marL="228600" rtl="0" algn="just">
              <a:lnSpc>
                <a:spcPct val="90000"/>
              </a:lnSpc>
              <a:spcBef>
                <a:spcPts val="1000"/>
              </a:spcBef>
              <a:spcAft>
                <a:spcPts val="0"/>
              </a:spcAft>
              <a:buClr>
                <a:schemeClr val="dk2"/>
              </a:buClr>
              <a:buSzPts val="1800"/>
              <a:buChar char="•"/>
            </a:pPr>
            <a:r>
              <a:rPr b="1" lang="en-IN" sz="1800">
                <a:solidFill>
                  <a:schemeClr val="dk2"/>
                </a:solidFill>
                <a:latin typeface="Avenir"/>
                <a:ea typeface="Avenir"/>
                <a:cs typeface="Avenir"/>
                <a:sym typeface="Avenir"/>
              </a:rPr>
              <a:t>Return on Net Worth</a:t>
            </a:r>
            <a:r>
              <a:rPr lang="en-IN" sz="1800">
                <a:solidFill>
                  <a:schemeClr val="dk2"/>
                </a:solidFill>
                <a:latin typeface="Avenir"/>
                <a:ea typeface="Avenir"/>
                <a:cs typeface="Avenir"/>
                <a:sym typeface="Avenir"/>
              </a:rPr>
              <a:t> measures how much equity shareholders of the firm get on their investments.</a:t>
            </a:r>
            <a:endParaRPr sz="1800">
              <a:solidFill>
                <a:schemeClr val="dk2"/>
              </a:solidFill>
              <a:latin typeface="Avenir"/>
              <a:ea typeface="Avenir"/>
              <a:cs typeface="Avenir"/>
              <a:sym typeface="Avenir"/>
            </a:endParaRPr>
          </a:p>
          <a:p>
            <a:pPr indent="-133350" lvl="0" marL="228600" rtl="0" algn="just">
              <a:lnSpc>
                <a:spcPct val="90000"/>
              </a:lnSpc>
              <a:spcBef>
                <a:spcPts val="1000"/>
              </a:spcBef>
              <a:spcAft>
                <a:spcPts val="0"/>
              </a:spcAft>
              <a:buClr>
                <a:schemeClr val="dk1"/>
              </a:buClr>
              <a:buSzPts val="1500"/>
              <a:buNone/>
            </a:pPr>
            <a:r>
              <a:t/>
            </a:r>
            <a:endParaRPr sz="1500">
              <a:solidFill>
                <a:schemeClr val="dk2"/>
              </a:solidFill>
            </a:endParaRPr>
          </a:p>
        </p:txBody>
      </p:sp>
      <p:grpSp>
        <p:nvGrpSpPr>
          <p:cNvPr id="165" name="Google Shape;165;p9"/>
          <p:cNvGrpSpPr/>
          <p:nvPr/>
        </p:nvGrpSpPr>
        <p:grpSpPr>
          <a:xfrm flipH="1">
            <a:off x="2165" y="52996"/>
            <a:ext cx="5928842" cy="6805005"/>
            <a:chOff x="6095999" y="52996"/>
            <a:chExt cx="6093363" cy="6805005"/>
          </a:xfrm>
        </p:grpSpPr>
        <p:sp>
          <p:nvSpPr>
            <p:cNvPr id="166" name="Google Shape;166;p9"/>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9"/>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9"/>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Rocked By Bribe-For-Job Scandal, TCS Fires Six Employees, Bans Staffing  Firms" id="169" name="Google Shape;169;p9"/>
          <p:cNvPicPr preferRelativeResize="0"/>
          <p:nvPr/>
        </p:nvPicPr>
        <p:blipFill rotWithShape="1">
          <a:blip r:embed="rId4">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10"/>
          <p:cNvGraphicFramePr/>
          <p:nvPr/>
        </p:nvGraphicFramePr>
        <p:xfrm>
          <a:off x="559631" y="421743"/>
          <a:ext cx="3000000" cy="3000000"/>
        </p:xfrm>
        <a:graphic>
          <a:graphicData uri="http://schemas.openxmlformats.org/drawingml/2006/table">
            <a:tbl>
              <a:tblPr>
                <a:noFill/>
                <a:tableStyleId>{10A9EAFC-228B-4080-8CE8-CD0B8FC76FD6}</a:tableStyleId>
              </a:tblPr>
              <a:tblGrid>
                <a:gridCol w="2813000"/>
                <a:gridCol w="2032575"/>
                <a:gridCol w="1161950"/>
                <a:gridCol w="1161950"/>
              </a:tblGrid>
              <a:tr h="580175">
                <a:tc>
                  <a:txBody>
                    <a:bodyPr/>
                    <a:lstStyle/>
                    <a:p>
                      <a:pPr indent="0" lvl="0" marL="0" marR="0" rtl="0" algn="l">
                        <a:spcBef>
                          <a:spcPts val="0"/>
                        </a:spcBef>
                        <a:spcAft>
                          <a:spcPts val="0"/>
                        </a:spcAft>
                        <a:buNone/>
                      </a:pPr>
                      <a:r>
                        <a:rPr b="1" i="0" lang="en-IN" sz="1900" u="none" cap="none" strike="noStrike">
                          <a:solidFill>
                            <a:srgbClr val="000000"/>
                          </a:solidFill>
                          <a:latin typeface="Calibri"/>
                          <a:ea typeface="Calibri"/>
                          <a:cs typeface="Calibri"/>
                          <a:sym typeface="Calibri"/>
                        </a:rPr>
                        <a:t>PROFITABILITY RATIOS</a:t>
                      </a:r>
                      <a:endParaRPr sz="1900"/>
                    </a:p>
                  </a:txBody>
                  <a:tcPr marT="9525" marB="0" marR="9525" marL="9525" anchor="b"/>
                </a:tc>
                <a:tc>
                  <a:txBody>
                    <a:bodyPr/>
                    <a:lstStyle/>
                    <a:p>
                      <a:pPr indent="0" lvl="0" marL="0" marR="0" rtl="0" algn="r">
                        <a:spcBef>
                          <a:spcPts val="0"/>
                        </a:spcBef>
                        <a:spcAft>
                          <a:spcPts val="0"/>
                        </a:spcAft>
                        <a:buNone/>
                      </a:pPr>
                      <a:r>
                        <a:rPr b="1" lang="en-IN" sz="1900" u="none" cap="none" strike="noStrike"/>
                        <a:t>2023</a:t>
                      </a:r>
                      <a:endParaRPr b="1"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900" u="none" cap="none" strike="noStrike"/>
                        <a:t>2022</a:t>
                      </a:r>
                      <a:endParaRPr b="1"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1" lang="en-IN" sz="1900"/>
                        <a:t>% change</a:t>
                      </a:r>
                      <a:endParaRPr b="1" sz="1900" u="none" cap="none" strike="noStrike"/>
                    </a:p>
                  </a:txBody>
                  <a:tcPr marT="9525" marB="0" marR="9525" marL="9525" anchor="b"/>
                </a:tc>
              </a:tr>
              <a:tr h="580175">
                <a:tc>
                  <a:txBody>
                    <a:bodyPr/>
                    <a:lstStyle/>
                    <a:p>
                      <a:pPr indent="0" lvl="0" marL="0" marR="0" rtl="0" algn="l">
                        <a:spcBef>
                          <a:spcPts val="0"/>
                        </a:spcBef>
                        <a:spcAft>
                          <a:spcPts val="0"/>
                        </a:spcAft>
                        <a:buNone/>
                      </a:pPr>
                      <a:r>
                        <a:rPr lang="en-IN" sz="1900" u="none" cap="none" strike="noStrike"/>
                        <a:t>Gross Profit Margin</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27.15</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31.01</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t>-0.12</a:t>
                      </a:r>
                      <a:endParaRPr sz="1900" u="none" cap="none" strike="noStrike"/>
                    </a:p>
                  </a:txBody>
                  <a:tcPr marT="9525" marB="0" marR="9525" marL="9525" anchor="b"/>
                </a:tc>
              </a:tr>
              <a:tr h="580175">
                <a:tc>
                  <a:txBody>
                    <a:bodyPr/>
                    <a:lstStyle/>
                    <a:p>
                      <a:pPr indent="0" lvl="0" marL="0" marR="0" rtl="0" algn="l">
                        <a:spcBef>
                          <a:spcPts val="0"/>
                        </a:spcBef>
                        <a:spcAft>
                          <a:spcPts val="0"/>
                        </a:spcAft>
                        <a:buNone/>
                      </a:pPr>
                      <a:r>
                        <a:rPr lang="en-IN" sz="1900" u="none" cap="none" strike="noStrike"/>
                        <a:t>Net Profit Margin</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b="0" i="0" lang="en-IN" sz="1900" u="none" cap="none" strike="noStrike">
                          <a:solidFill>
                            <a:srgbClr val="000000"/>
                          </a:solidFill>
                          <a:latin typeface="Calibri"/>
                          <a:ea typeface="Calibri"/>
                          <a:cs typeface="Calibri"/>
                          <a:sym typeface="Calibri"/>
                        </a:rPr>
                        <a:t>20.54</a:t>
                      </a:r>
                      <a:endParaRPr sz="1900"/>
                    </a:p>
                  </a:txBody>
                  <a:tcPr marT="9525" marB="0" marR="9525" marL="9525" anchor="b"/>
                </a:tc>
                <a:tc>
                  <a:txBody>
                    <a:bodyPr/>
                    <a:lstStyle/>
                    <a:p>
                      <a:pPr indent="0" lvl="0" marL="0" marR="0" rtl="0" algn="r">
                        <a:spcBef>
                          <a:spcPts val="0"/>
                        </a:spcBef>
                        <a:spcAft>
                          <a:spcPts val="0"/>
                        </a:spcAft>
                        <a:buNone/>
                      </a:pPr>
                      <a:r>
                        <a:rPr lang="en-IN" sz="1900" u="none" cap="none" strike="noStrike"/>
                        <a:t>23.81</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t>-0.13</a:t>
                      </a:r>
                      <a:endParaRPr sz="1900" u="none" cap="none" strike="noStrike"/>
                    </a:p>
                  </a:txBody>
                  <a:tcPr marT="9525" marB="0" marR="9525" marL="9525" anchor="b"/>
                </a:tc>
              </a:tr>
              <a:tr h="580175">
                <a:tc>
                  <a:txBody>
                    <a:bodyPr/>
                    <a:lstStyle/>
                    <a:p>
                      <a:pPr indent="0" lvl="0" marL="0" marR="0" rtl="0" algn="l">
                        <a:spcBef>
                          <a:spcPts val="0"/>
                        </a:spcBef>
                        <a:spcAft>
                          <a:spcPts val="0"/>
                        </a:spcAft>
                        <a:buNone/>
                      </a:pPr>
                      <a:r>
                        <a:rPr lang="en-IN" sz="1900" u="none" cap="none" strike="noStrike"/>
                        <a:t>Operating Profit Margin</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27.51</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31.31</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t>-0.12</a:t>
                      </a:r>
                      <a:endParaRPr sz="1900" u="none" cap="none" strike="noStrike"/>
                    </a:p>
                  </a:txBody>
                  <a:tcPr marT="9525" marB="0" marR="9525" marL="9525" anchor="b"/>
                </a:tc>
              </a:tr>
              <a:tr h="580175">
                <a:tc>
                  <a:txBody>
                    <a:bodyPr/>
                    <a:lstStyle/>
                    <a:p>
                      <a:pPr indent="0" lvl="0" marL="0" marR="0" rtl="0" algn="l">
                        <a:spcBef>
                          <a:spcPts val="0"/>
                        </a:spcBef>
                        <a:spcAft>
                          <a:spcPts val="0"/>
                        </a:spcAft>
                        <a:buNone/>
                      </a:pPr>
                      <a:r>
                        <a:rPr lang="en-IN" sz="1900" u="none" cap="none" strike="noStrike"/>
                        <a:t>Return on Capital Employed</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65.07</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u="none" cap="none" strike="noStrike"/>
                        <a:t>60.23</a:t>
                      </a:r>
                      <a:endParaRPr b="0" i="0" sz="19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900"/>
                        <a:t>0.08</a:t>
                      </a:r>
                      <a:endParaRPr sz="1900" u="none" cap="none" strike="noStrike"/>
                    </a:p>
                  </a:txBody>
                  <a:tcPr marT="9525" marB="0" marR="9525" marL="9525" anchor="b"/>
                </a:tc>
              </a:tr>
              <a:tr h="580175">
                <a:tc>
                  <a:txBody>
                    <a:bodyPr/>
                    <a:lstStyle/>
                    <a:p>
                      <a:pPr indent="0" lvl="0" marL="0" marR="0" rtl="0" algn="l">
                        <a:spcBef>
                          <a:spcPts val="0"/>
                        </a:spcBef>
                        <a:spcAft>
                          <a:spcPts val="0"/>
                        </a:spcAft>
                        <a:buNone/>
                      </a:pPr>
                      <a:r>
                        <a:rPr b="0" i="0" lang="en-IN" sz="1900" u="none" cap="none" strike="noStrike">
                          <a:solidFill>
                            <a:srgbClr val="000000"/>
                          </a:solidFill>
                          <a:latin typeface="Calibri"/>
                          <a:ea typeface="Calibri"/>
                          <a:cs typeface="Calibri"/>
                          <a:sym typeface="Calibri"/>
                        </a:rPr>
                        <a:t>Return on Net Worth</a:t>
                      </a:r>
                      <a:endParaRPr sz="1900"/>
                    </a:p>
                  </a:txBody>
                  <a:tcPr marT="9525" marB="0" marR="9525" marL="9525" anchor="b"/>
                </a:tc>
                <a:tc>
                  <a:txBody>
                    <a:bodyPr/>
                    <a:lstStyle/>
                    <a:p>
                      <a:pPr indent="0" lvl="0" marL="0" marR="0" rtl="0" algn="r">
                        <a:spcBef>
                          <a:spcPts val="0"/>
                        </a:spcBef>
                        <a:spcAft>
                          <a:spcPts val="0"/>
                        </a:spcAft>
                        <a:buNone/>
                      </a:pPr>
                      <a:r>
                        <a:rPr b="0" i="0" lang="en-IN" sz="1900" u="none" cap="none" strike="noStrike">
                          <a:solidFill>
                            <a:srgbClr val="000000"/>
                          </a:solidFill>
                          <a:latin typeface="Calibri"/>
                          <a:ea typeface="Calibri"/>
                          <a:cs typeface="Calibri"/>
                          <a:sym typeface="Calibri"/>
                        </a:rPr>
                        <a:t>52.46</a:t>
                      </a:r>
                      <a:endParaRPr sz="1900"/>
                    </a:p>
                  </a:txBody>
                  <a:tcPr marT="9525" marB="0" marR="9525" marL="9525" anchor="b"/>
                </a:tc>
                <a:tc>
                  <a:txBody>
                    <a:bodyPr/>
                    <a:lstStyle/>
                    <a:p>
                      <a:pPr indent="0" lvl="0" marL="0" marR="0" rtl="0" algn="r">
                        <a:spcBef>
                          <a:spcPts val="0"/>
                        </a:spcBef>
                        <a:spcAft>
                          <a:spcPts val="0"/>
                        </a:spcAft>
                        <a:buNone/>
                      </a:pPr>
                      <a:r>
                        <a:rPr b="0" i="0" lang="en-IN" sz="1900" u="none" cap="none" strike="noStrike">
                          <a:solidFill>
                            <a:srgbClr val="000000"/>
                          </a:solidFill>
                          <a:latin typeface="Calibri"/>
                          <a:ea typeface="Calibri"/>
                          <a:cs typeface="Calibri"/>
                          <a:sym typeface="Calibri"/>
                        </a:rPr>
                        <a:t>49.48</a:t>
                      </a:r>
                      <a:endParaRPr sz="1900"/>
                    </a:p>
                  </a:txBody>
                  <a:tcPr marT="9525" marB="0" marR="9525" marL="9525" anchor="b"/>
                </a:tc>
                <a:tc>
                  <a:txBody>
                    <a:bodyPr/>
                    <a:lstStyle/>
                    <a:p>
                      <a:pPr indent="0" lvl="0" marL="0" marR="0" rtl="0" algn="r">
                        <a:spcBef>
                          <a:spcPts val="0"/>
                        </a:spcBef>
                        <a:spcAft>
                          <a:spcPts val="0"/>
                        </a:spcAft>
                        <a:buNone/>
                      </a:pPr>
                      <a:r>
                        <a:rPr lang="en-IN" sz="1900">
                          <a:solidFill>
                            <a:srgbClr val="000000"/>
                          </a:solidFill>
                        </a:rPr>
                        <a:t>0.06</a:t>
                      </a:r>
                      <a:endParaRPr b="0" i="0" sz="1900" u="none" cap="none" strike="noStrike">
                        <a:solidFill>
                          <a:srgbClr val="000000"/>
                        </a:solidFill>
                        <a:latin typeface="Calibri"/>
                        <a:ea typeface="Calibri"/>
                        <a:cs typeface="Calibri"/>
                        <a:sym typeface="Calibri"/>
                      </a:endParaRPr>
                    </a:p>
                  </a:txBody>
                  <a:tcPr marT="9525" marB="0" marR="9525" marL="9525" anchor="b"/>
                </a:tc>
              </a:tr>
            </a:tbl>
          </a:graphicData>
        </a:graphic>
      </p:graphicFrame>
      <p:pic>
        <p:nvPicPr>
          <p:cNvPr id="175" name="Google Shape;175;p10"/>
          <p:cNvPicPr preferRelativeResize="0"/>
          <p:nvPr/>
        </p:nvPicPr>
        <p:blipFill>
          <a:blip r:embed="rId3">
            <a:alphaModFix/>
          </a:blip>
          <a:stretch>
            <a:fillRect/>
          </a:stretch>
        </p:blipFill>
        <p:spPr>
          <a:xfrm>
            <a:off x="8419175" y="634375"/>
            <a:ext cx="3100975" cy="1508250"/>
          </a:xfrm>
          <a:prstGeom prst="rect">
            <a:avLst/>
          </a:prstGeom>
          <a:noFill/>
          <a:ln cap="flat" cmpd="sng" w="9525">
            <a:solidFill>
              <a:schemeClr val="dk1"/>
            </a:solidFill>
            <a:prstDash val="solid"/>
            <a:round/>
            <a:headEnd len="sm" w="sm" type="none"/>
            <a:tailEnd len="sm" w="sm" type="none"/>
          </a:ln>
        </p:spPr>
      </p:pic>
      <p:pic>
        <p:nvPicPr>
          <p:cNvPr id="176" name="Google Shape;176;p10"/>
          <p:cNvPicPr preferRelativeResize="0"/>
          <p:nvPr/>
        </p:nvPicPr>
        <p:blipFill>
          <a:blip r:embed="rId4">
            <a:alphaModFix/>
          </a:blip>
          <a:stretch>
            <a:fillRect/>
          </a:stretch>
        </p:blipFill>
        <p:spPr>
          <a:xfrm>
            <a:off x="8419160" y="2640208"/>
            <a:ext cx="3100975" cy="1577582"/>
          </a:xfrm>
          <a:prstGeom prst="rect">
            <a:avLst/>
          </a:prstGeom>
          <a:noFill/>
          <a:ln cap="flat" cmpd="sng" w="9525">
            <a:solidFill>
              <a:srgbClr val="3F3F3F"/>
            </a:solidFill>
            <a:prstDash val="solid"/>
            <a:round/>
            <a:headEnd len="sm" w="sm" type="none"/>
            <a:tailEnd len="sm" w="sm" type="none"/>
          </a:ln>
        </p:spPr>
      </p:pic>
      <p:pic>
        <p:nvPicPr>
          <p:cNvPr id="177" name="Google Shape;177;p10"/>
          <p:cNvPicPr preferRelativeResize="0"/>
          <p:nvPr/>
        </p:nvPicPr>
        <p:blipFill>
          <a:blip r:embed="rId5">
            <a:alphaModFix/>
          </a:blip>
          <a:stretch>
            <a:fillRect/>
          </a:stretch>
        </p:blipFill>
        <p:spPr>
          <a:xfrm>
            <a:off x="8382360" y="4521875"/>
            <a:ext cx="3174596" cy="1577575"/>
          </a:xfrm>
          <a:prstGeom prst="rect">
            <a:avLst/>
          </a:prstGeom>
          <a:noFill/>
          <a:ln cap="flat" cmpd="sng" w="9525">
            <a:solidFill>
              <a:schemeClr val="dk1"/>
            </a:solidFill>
            <a:prstDash val="solid"/>
            <a:round/>
            <a:headEnd len="sm" w="sm" type="none"/>
            <a:tailEnd len="sm" w="sm" type="none"/>
          </a:ln>
        </p:spPr>
      </p:pic>
      <p:pic>
        <p:nvPicPr>
          <p:cNvPr id="178" name="Google Shape;178;p10"/>
          <p:cNvPicPr preferRelativeResize="0"/>
          <p:nvPr/>
        </p:nvPicPr>
        <p:blipFill>
          <a:blip r:embed="rId6">
            <a:alphaModFix/>
          </a:blip>
          <a:stretch>
            <a:fillRect/>
          </a:stretch>
        </p:blipFill>
        <p:spPr>
          <a:xfrm>
            <a:off x="4724038" y="4495323"/>
            <a:ext cx="3174600" cy="1630701"/>
          </a:xfrm>
          <a:prstGeom prst="rect">
            <a:avLst/>
          </a:prstGeom>
          <a:noFill/>
          <a:ln cap="flat" cmpd="sng" w="9525">
            <a:solidFill>
              <a:srgbClr val="3F3F3F"/>
            </a:solidFill>
            <a:prstDash val="solid"/>
            <a:round/>
            <a:headEnd len="sm" w="sm" type="none"/>
            <a:tailEnd len="sm" w="sm" type="none"/>
          </a:ln>
        </p:spPr>
      </p:pic>
      <p:pic>
        <p:nvPicPr>
          <p:cNvPr id="179" name="Google Shape;179;p10"/>
          <p:cNvPicPr preferRelativeResize="0"/>
          <p:nvPr/>
        </p:nvPicPr>
        <p:blipFill>
          <a:blip r:embed="rId7">
            <a:alphaModFix/>
          </a:blip>
          <a:stretch>
            <a:fillRect/>
          </a:stretch>
        </p:blipFill>
        <p:spPr>
          <a:xfrm>
            <a:off x="1065725" y="4521875"/>
            <a:ext cx="3174600" cy="1630700"/>
          </a:xfrm>
          <a:prstGeom prst="rect">
            <a:avLst/>
          </a:prstGeom>
          <a:noFill/>
          <a:ln cap="flat" cmpd="sng" w="9525">
            <a:solidFill>
              <a:srgbClr val="3F3F3F"/>
            </a:solidFill>
            <a:prstDash val="solid"/>
            <a:round/>
            <a:headEnd len="sm" w="sm" type="none"/>
            <a:tailEnd len="sm" w="sm" type="none"/>
          </a:ln>
        </p:spPr>
      </p:pic>
      <p:pic>
        <p:nvPicPr>
          <p:cNvPr descr="Rocked By Bribe-For-Job Scandal, TCS Fires Six Employees, Bans Staffing  Firms" id="180" name="Google Shape;180;p10"/>
          <p:cNvPicPr preferRelativeResize="0"/>
          <p:nvPr/>
        </p:nvPicPr>
        <p:blipFill rotWithShape="1">
          <a:blip r:embed="rId8">
            <a:alphaModFix amt="31000"/>
          </a:blip>
          <a:srcRect b="0" l="4392" r="7221" t="0"/>
          <a:stretch/>
        </p:blipFill>
        <p:spPr>
          <a:xfrm>
            <a:off x="11405500" y="0"/>
            <a:ext cx="727369" cy="634365"/>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a:effectLst>
            <a:outerShdw blurRad="57150" rotWithShape="0" algn="bl" dir="5400000" dist="19050">
              <a:srgbClr val="000000">
                <a:alpha val="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2023-09-22T17:53:55Z</dcterms:created>
  <dc:creator>Sushilbharatwaj Tnarasimhan mba23</dc:creator>
</cp:coreProperties>
</file>